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93" r:id="rId5"/>
    <p:sldMasterId id="2147483712" r:id="rId6"/>
  </p:sldMasterIdLst>
  <p:notesMasterIdLst>
    <p:notesMasterId r:id="rId78"/>
  </p:notesMasterIdLst>
  <p:sldIdLst>
    <p:sldId id="475" r:id="rId7"/>
    <p:sldId id="1670" r:id="rId8"/>
    <p:sldId id="1627" r:id="rId9"/>
    <p:sldId id="288" r:id="rId10"/>
    <p:sldId id="290" r:id="rId11"/>
    <p:sldId id="448" r:id="rId12"/>
    <p:sldId id="533" r:id="rId13"/>
    <p:sldId id="534" r:id="rId14"/>
    <p:sldId id="297" r:id="rId15"/>
    <p:sldId id="320" r:id="rId16"/>
    <p:sldId id="1616" r:id="rId17"/>
    <p:sldId id="1599" r:id="rId18"/>
    <p:sldId id="307" r:id="rId19"/>
    <p:sldId id="322" r:id="rId20"/>
    <p:sldId id="325" r:id="rId21"/>
    <p:sldId id="326" r:id="rId22"/>
    <p:sldId id="327" r:id="rId23"/>
    <p:sldId id="328" r:id="rId24"/>
    <p:sldId id="329" r:id="rId25"/>
    <p:sldId id="331" r:id="rId26"/>
    <p:sldId id="332" r:id="rId27"/>
    <p:sldId id="333" r:id="rId28"/>
    <p:sldId id="330" r:id="rId29"/>
    <p:sldId id="1617" r:id="rId30"/>
    <p:sldId id="1704" r:id="rId31"/>
    <p:sldId id="1705" r:id="rId32"/>
    <p:sldId id="1706" r:id="rId33"/>
    <p:sldId id="308" r:id="rId34"/>
    <p:sldId id="1615" r:id="rId35"/>
    <p:sldId id="316" r:id="rId36"/>
    <p:sldId id="317" r:id="rId37"/>
    <p:sldId id="318" r:id="rId38"/>
    <p:sldId id="528" r:id="rId39"/>
    <p:sldId id="529" r:id="rId40"/>
    <p:sldId id="530" r:id="rId41"/>
    <p:sldId id="531" r:id="rId42"/>
    <p:sldId id="532" r:id="rId43"/>
    <p:sldId id="310" r:id="rId44"/>
    <p:sldId id="1639" r:id="rId45"/>
    <p:sldId id="536" r:id="rId46"/>
    <p:sldId id="311" r:id="rId47"/>
    <p:sldId id="1600" r:id="rId48"/>
    <p:sldId id="315" r:id="rId49"/>
    <p:sldId id="319" r:id="rId50"/>
    <p:sldId id="321" r:id="rId51"/>
    <p:sldId id="1628" r:id="rId52"/>
    <p:sldId id="1629" r:id="rId53"/>
    <p:sldId id="1666" r:id="rId54"/>
    <p:sldId id="1613" r:id="rId55"/>
    <p:sldId id="1667" r:id="rId56"/>
    <p:sldId id="1668" r:id="rId57"/>
    <p:sldId id="1707" r:id="rId58"/>
    <p:sldId id="1708" r:id="rId59"/>
    <p:sldId id="1709" r:id="rId60"/>
    <p:sldId id="1710" r:id="rId61"/>
    <p:sldId id="1711" r:id="rId62"/>
    <p:sldId id="1712" r:id="rId63"/>
    <p:sldId id="1713" r:id="rId64"/>
    <p:sldId id="1714" r:id="rId65"/>
    <p:sldId id="1715" r:id="rId66"/>
    <p:sldId id="1716" r:id="rId67"/>
    <p:sldId id="1717" r:id="rId68"/>
    <p:sldId id="1724" r:id="rId69"/>
    <p:sldId id="1723" r:id="rId70"/>
    <p:sldId id="1718" r:id="rId71"/>
    <p:sldId id="1719" r:id="rId72"/>
    <p:sldId id="1720" r:id="rId73"/>
    <p:sldId id="1721" r:id="rId74"/>
    <p:sldId id="438" r:id="rId75"/>
    <p:sldId id="1740" r:id="rId76"/>
    <p:sldId id="292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04216800-10C1-5E41-8FEA-99B0D7F1ED6D}">
          <p14:sldIdLst>
            <p14:sldId id="475"/>
            <p14:sldId id="1670"/>
          </p14:sldIdLst>
        </p14:section>
        <p14:section name="handson/1.ECS-Fargate" id="{C85D7585-8294-B247-983E-E6C9EEFE835A}">
          <p14:sldIdLst>
            <p14:sldId id="1627"/>
            <p14:sldId id="288"/>
            <p14:sldId id="290"/>
            <p14:sldId id="448"/>
            <p14:sldId id="533"/>
            <p14:sldId id="534"/>
            <p14:sldId id="297"/>
            <p14:sldId id="320"/>
            <p14:sldId id="1616"/>
            <p14:sldId id="1599"/>
            <p14:sldId id="307"/>
            <p14:sldId id="322"/>
            <p14:sldId id="325"/>
            <p14:sldId id="326"/>
            <p14:sldId id="327"/>
            <p14:sldId id="328"/>
            <p14:sldId id="329"/>
            <p14:sldId id="331"/>
            <p14:sldId id="332"/>
            <p14:sldId id="333"/>
            <p14:sldId id="330"/>
            <p14:sldId id="1617"/>
            <p14:sldId id="1704"/>
            <p14:sldId id="1705"/>
            <p14:sldId id="1706"/>
            <p14:sldId id="308"/>
            <p14:sldId id="1615"/>
            <p14:sldId id="316"/>
            <p14:sldId id="317"/>
            <p14:sldId id="318"/>
            <p14:sldId id="528"/>
            <p14:sldId id="529"/>
            <p14:sldId id="530"/>
            <p14:sldId id="531"/>
            <p14:sldId id="532"/>
            <p14:sldId id="310"/>
            <p14:sldId id="1639"/>
            <p14:sldId id="536"/>
            <p14:sldId id="311"/>
            <p14:sldId id="1600"/>
            <p14:sldId id="315"/>
            <p14:sldId id="319"/>
            <p14:sldId id="321"/>
            <p14:sldId id="1628"/>
            <p14:sldId id="1629"/>
            <p14:sldId id="1666"/>
            <p14:sldId id="1613"/>
            <p14:sldId id="1667"/>
            <p14:sldId id="1668"/>
            <p14:sldId id="1707"/>
            <p14:sldId id="1708"/>
            <p14:sldId id="1709"/>
            <p14:sldId id="1710"/>
            <p14:sldId id="1711"/>
            <p14:sldId id="1712"/>
            <p14:sldId id="1713"/>
            <p14:sldId id="1714"/>
            <p14:sldId id="1715"/>
            <p14:sldId id="1716"/>
            <p14:sldId id="1717"/>
            <p14:sldId id="1724"/>
            <p14:sldId id="1723"/>
            <p14:sldId id="1718"/>
            <p14:sldId id="1719"/>
            <p14:sldId id="1720"/>
            <p14:sldId id="1721"/>
          </p14:sldIdLst>
        </p14:section>
        <p14:section name="handson/2.CICD" id="{6F0BCBE8-A3AD-CC40-84ED-FBC941A030B7}">
          <p14:sldIdLst/>
        </p14:section>
        <p14:section name="cleanup" id="{E3DE755A-A631-9843-8D00-11EBD6B38B43}">
          <p14:sldIdLst>
            <p14:sldId id="438"/>
            <p14:sldId id="174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35"/>
    <a:srgbClr val="FCB64E"/>
    <a:srgbClr val="FFFFFF"/>
    <a:srgbClr val="B7B6B7"/>
    <a:srgbClr val="0A63BB"/>
    <a:srgbClr val="FEFFFF"/>
    <a:srgbClr val="EEEEED"/>
    <a:srgbClr val="F8FDF7"/>
    <a:srgbClr val="333333"/>
    <a:srgbClr val="233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6" autoAdjust="0"/>
    <p:restoredTop sz="89348" autoAdjust="0"/>
  </p:normalViewPr>
  <p:slideViewPr>
    <p:cSldViewPr snapToGrid="0" showGuides="1">
      <p:cViewPr varScale="1">
        <p:scale>
          <a:sx n="103" d="100"/>
          <a:sy n="103" d="100"/>
        </p:scale>
        <p:origin x="432" y="67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-276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9/15/2020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307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2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クラスタ</a:t>
            </a:r>
            <a:r>
              <a:rPr kumimoji="1" lang="en-US" altLang="ja-JP" dirty="0"/>
              <a:t> = </a:t>
            </a:r>
            <a:r>
              <a:rPr kumimoji="1" lang="ja-JP" altLang="en-US" dirty="0"/>
              <a:t>タスクやサービスを実行する論理的なグループで、複数のコンテナインスタンスで構成される。</a:t>
            </a:r>
            <a:endParaRPr kumimoji="1" lang="en-US" altLang="ja-JP" dirty="0"/>
          </a:p>
          <a:p>
            <a:r>
              <a:rPr kumimoji="1" lang="ja-JP" altLang="en-US" dirty="0"/>
              <a:t>どのネットワークに配置するかなどを設定。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0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2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Cloud9</a:t>
            </a:r>
            <a:r>
              <a:rPr kumimoji="1" lang="ja-JP" altLang="en-US"/>
              <a:t>を利用する理由説明とマネコンのイメージを見せる</a:t>
            </a:r>
            <a:endParaRPr kumimoji="1"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/>
              <a:t>ベースの</a:t>
            </a:r>
            <a:r>
              <a:rPr kumimoji="1" lang="en-US" altLang="ja-JP" dirty="0"/>
              <a:t>IDE</a:t>
            </a:r>
            <a:r>
              <a:rPr kumimoji="1" lang="ja-JP" altLang="en-US"/>
              <a:t>・皆さんのローカル環境に依存せず進められる・</a:t>
            </a:r>
            <a:r>
              <a:rPr kumimoji="1" lang="en-US" altLang="ja-JP" dirty="0"/>
              <a:t>AWS CLI</a:t>
            </a:r>
            <a:r>
              <a:rPr kumimoji="1" lang="ja-JP" altLang="en-US"/>
              <a:t>等のライブラリが既にインストール済みで簡単に開発を始められる</a:t>
            </a:r>
            <a:endParaRPr kumimoji="1" lang="en-US" altLang="ja-JP" dirty="0"/>
          </a:p>
          <a:p>
            <a:r>
              <a:rPr kumimoji="1" lang="en-US" altLang="ja-JP" dirty="0"/>
              <a:t>cloud9</a:t>
            </a:r>
            <a:r>
              <a:rPr kumimoji="1" lang="ja-JP" altLang="en-US"/>
              <a:t>内で作成するファイルについては、ダウンロードしたコンテンツの中にファイルを置いているので利用して</a:t>
            </a:r>
            <a:r>
              <a:rPr kumimoji="1" lang="en-US" altLang="ja-JP" dirty="0"/>
              <a:t>OK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63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9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少しでも節約したい人は</a:t>
            </a:r>
            <a:r>
              <a:rPr kumimoji="1" lang="en-US" altLang="ja-JP" dirty="0"/>
              <a:t> t2.micro</a:t>
            </a:r>
            <a:r>
              <a:rPr kumimoji="1" lang="ja-JP" altLang="en-US" dirty="0"/>
              <a:t>を選択。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6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Git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の認証時に</a:t>
            </a:r>
            <a:r>
              <a:rPr lang="en-US" altLang="ja-JP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</a:t>
            </a:r>
            <a:r>
              <a:rPr lang="en-US" altLang="ja-JP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codecommit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</a:t>
            </a:r>
            <a:r>
              <a:rPr lang="en-US" altLang="ja-JP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credential.helper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を実行し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の認証情報を利用できるようにする。</a:t>
            </a:r>
            <a:endParaRPr kumimoji="1" lang="en-US" altLang="ja-JP" dirty="0"/>
          </a:p>
          <a:p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Git 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認証情報ヘルパーがリポジトリにパスを送信できるようにする。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AZ</a:t>
            </a:r>
            <a:r>
              <a:rPr kumimoji="1" lang="ja-JP" altLang="en-US"/>
              <a:t>の話も。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76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9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53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--rm: </a:t>
            </a:r>
            <a:r>
              <a:rPr kumimoji="1" lang="ja-JP" altLang="en-US"/>
              <a:t>コンテナ終了時、自動的に削除、</a:t>
            </a:r>
            <a:r>
              <a:rPr kumimoji="1" lang="en-US" altLang="ja-JP" dirty="0"/>
              <a:t>-d: </a:t>
            </a:r>
            <a:r>
              <a:rPr kumimoji="1" lang="ja-JP" altLang="en-US"/>
              <a:t>コンテナをバックグラウンドで実行し、コンテナ</a:t>
            </a:r>
            <a:r>
              <a:rPr kumimoji="1" lang="en-US" altLang="ja-JP" dirty="0"/>
              <a:t>ID</a:t>
            </a:r>
            <a:r>
              <a:rPr kumimoji="1" lang="ja-JP" altLang="en-US"/>
              <a:t>を表示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8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53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42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圧縮済みのファイルサイズが表示される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6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09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タスク：アプリケーションを構成するコンテナ群の実行単位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nginx+php-fpm</a:t>
            </a:r>
            <a:r>
              <a:rPr kumimoji="1" lang="ja-JP" altLang="en-US" dirty="0"/>
              <a:t>など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タスク定義：コンテナイメージの場所、</a:t>
            </a:r>
            <a:r>
              <a:rPr kumimoji="1" lang="en-US" altLang="ja-JP" dirty="0"/>
              <a:t>CPU</a:t>
            </a:r>
            <a:r>
              <a:rPr kumimoji="1" lang="ja-JP" altLang="en-US" dirty="0" err="1"/>
              <a:t>やメ</a:t>
            </a:r>
            <a:r>
              <a:rPr kumimoji="1" lang="ja-JP" altLang="en-US" dirty="0"/>
              <a:t>モリをどれほど割り当てるか</a:t>
            </a:r>
            <a:endParaRPr kumimoji="1" lang="en-US" altLang="ja-JP" dirty="0"/>
          </a:p>
          <a:p>
            <a:r>
              <a:rPr kumimoji="1" lang="ja-JP" altLang="en-US" dirty="0"/>
              <a:t>サービス：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スケーリングやコンテナの配置など、タスク定義で定義したタスクをクラスター内で動かす方法を設定。</a:t>
            </a:r>
            <a:r>
              <a:rPr kumimoji="1" lang="en-US" altLang="ja-JP" dirty="0"/>
              <a:t>ALB</a:t>
            </a:r>
            <a:r>
              <a:rPr kumimoji="1" lang="ja-JP" altLang="en-US" dirty="0"/>
              <a:t>との連携やオートスケーリング、デプロイなどの機構も付いている。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427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14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1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マネジメントコンソール触ったことある人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24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71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7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93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69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58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83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35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トラフィックを新しいタスクセットにルーティングする前に、ロードバランサーでリスナーポートおよびプロトコルを設定して、サービスの更新をテストする場合は、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</a:t>
            </a:r>
            <a:r>
              <a:rPr lang="en-US" altLang="ja-JP" sz="1200" b="1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Test listener (</a:t>
            </a:r>
            <a:r>
              <a:rPr lang="ja-JP" altLang="en-US" sz="1200" b="1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テストリスナー</a:t>
            </a:r>
            <a:r>
              <a:rPr lang="en-US" altLang="ja-JP" sz="1200" b="1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]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を選択します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40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25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5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20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19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4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54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コスト意識。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94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コストが掛からないサービスを書いておく</a:t>
            </a:r>
            <a:endParaRPr kumimoji="1" lang="en-US" altLang="ja-JP" dirty="0"/>
          </a:p>
          <a:p>
            <a:r>
              <a:rPr kumimoji="1" lang="ja-JP" altLang="en-US"/>
              <a:t>順番に消す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7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SG</a:t>
            </a:r>
            <a:r>
              <a:rPr kumimoji="1" lang="ja-JP" altLang="en-US"/>
              <a:t>、</a:t>
            </a:r>
            <a:r>
              <a:rPr kumimoji="1" lang="en-US" altLang="ja-JP" dirty="0"/>
              <a:t>ALB</a:t>
            </a:r>
            <a:r>
              <a:rPr kumimoji="1" lang="ja-JP" altLang="en-US"/>
              <a:t>の話。ブラウザはサービスごとにタブを分けて操作するとよい。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6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6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8080</a:t>
            </a:r>
            <a:r>
              <a:rPr kumimoji="1" lang="ja-JP" altLang="en-US"/>
              <a:t>は</a:t>
            </a:r>
            <a:r>
              <a:rPr kumimoji="1" lang="en-US" altLang="ja-JP" dirty="0"/>
              <a:t>Blue/Green</a:t>
            </a:r>
            <a:r>
              <a:rPr kumimoji="1" lang="ja-JP" altLang="en-US"/>
              <a:t>デプロイ時に</a:t>
            </a:r>
            <a:r>
              <a:rPr kumimoji="1" lang="en-US" altLang="ja-JP" dirty="0"/>
              <a:t>Green</a:t>
            </a:r>
            <a:r>
              <a:rPr kumimoji="1" lang="ja-JP" altLang="en-US"/>
              <a:t>環境の動作確認のために開放します。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7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2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  <a:noFill/>
        </p:spPr>
        <p:txBody>
          <a:bodyPr anchor="ctr"/>
          <a:lstStyle>
            <a:lvl1pPr marL="0" indent="182563">
              <a:tabLst/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8" y="1908228"/>
            <a:ext cx="7622829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3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13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03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647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74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965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6065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8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  <a:noFill/>
        </p:spPr>
        <p:txBody>
          <a:bodyPr anchor="ctr"/>
          <a:lstStyle>
            <a:lvl1pPr marL="0" indent="182563">
              <a:tabLst/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23" y="675224"/>
            <a:ext cx="4163902" cy="3949529"/>
          </a:xfrm>
        </p:spPr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B493ED-1F6B-2E46-9C24-B6F9450C7C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02" y="675224"/>
            <a:ext cx="4163902" cy="3949529"/>
          </a:xfrm>
        </p:spPr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59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04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1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531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265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2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103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0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191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6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73662" cy="5539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122" y="675224"/>
            <a:ext cx="8803439" cy="3949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C41A4-68C4-7F49-883C-2AB365935F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305" y="4701458"/>
            <a:ext cx="572256" cy="3422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2175C7-FBA5-0042-812C-84BC41305C7D}"/>
              </a:ext>
            </a:extLst>
          </p:cNvPr>
          <p:cNvSpPr txBox="1"/>
          <p:nvPr userDrawn="1"/>
        </p:nvSpPr>
        <p:spPr>
          <a:xfrm>
            <a:off x="0" y="483572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D5DCC4FB-0D01-ED49-97FD-6AF4D540C5D2}" type="slidenum">
              <a:rPr kumimoji="1" lang="ja-JP" altLang="en-US" sz="1400" smtClean="0">
                <a:latin typeface="Noto Sans CJK JP" panose="020B0500000000000000" pitchFamily="34" charset="-128"/>
                <a:ea typeface="Noto Sans CJK JP" panose="020B0500000000000000" pitchFamily="34" charset="-128"/>
              </a:rPr>
              <a:t>‹#›</a:t>
            </a:fld>
            <a:endParaRPr kumimoji="1" lang="ja-JP" altLang="en-US" sz="1400"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10" r:id="rId3"/>
    <p:sldLayoutId id="2147483688" r:id="rId4"/>
    <p:sldLayoutId id="2147483687" r:id="rId5"/>
  </p:sldLayoutIdLst>
  <p:txStyles>
    <p:titleStyle>
      <a:lvl1pPr marL="0" indent="182563" algn="l" defTabSz="457200" rtl="0" eaLnBrk="1" latinLnBrk="0" hangingPunct="1">
        <a:spcBef>
          <a:spcPct val="0"/>
        </a:spcBef>
        <a:buNone/>
        <a:tabLst/>
        <a:defRPr sz="2800" b="1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174" y="4701382"/>
            <a:ext cx="536469" cy="3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2019,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0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21.sv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4" Type="http://schemas.openxmlformats.org/officeDocument/2006/relationships/image" Target="../media/image34.sv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3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9.png"/><Relationship Id="rId1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23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19.svg"/><Relationship Id="rId19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18" Type="http://schemas.openxmlformats.org/officeDocument/2006/relationships/image" Target="../media/image34.sv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ourname@abc.co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3.png"/><Relationship Id="rId1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3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3.svg"/><Relationship Id="rId19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2.png"/><Relationship Id="rId18" Type="http://schemas.openxmlformats.org/officeDocument/2006/relationships/image" Target="../media/image48.svg"/><Relationship Id="rId3" Type="http://schemas.openxmlformats.org/officeDocument/2006/relationships/image" Target="../media/image16.emf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42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17.svg"/><Relationship Id="rId19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ole.aws.amazon.com/iam/home?#/policies/arn%3Aaws%3Aiam%3A%3Aaws%3Apolicy%2FAWSCodeDeployRoleForEC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s3-ap-northeast-1.amazonaws.com/tarohiro-temp/20181002-ecs-cloud9-cicd-handson/assets/cloudformation.y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482770"/>
            <a:ext cx="6057281" cy="433387"/>
          </a:xfrm>
        </p:spPr>
        <p:txBody>
          <a:bodyPr>
            <a:noAutofit/>
          </a:bodyPr>
          <a:lstStyle/>
          <a:p>
            <a:r>
              <a:rPr lang="ja-JP" altLang="en-US" sz="20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アマゾンウェブサービスジャパン株式会社</a:t>
            </a:r>
            <a:endParaRPr lang="en-US" altLang="ja-JP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250571"/>
            <a:ext cx="8328110" cy="744537"/>
          </a:xfrm>
        </p:spPr>
        <p:txBody>
          <a:bodyPr/>
          <a:lstStyle/>
          <a:p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 </a:t>
            </a:r>
            <a:r>
              <a:rPr lang="en-US" altLang="ja-JP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33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393" y="1969202"/>
            <a:ext cx="8603228" cy="930105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</p:spTree>
    <p:extLst>
      <p:ext uri="{BB962C8B-B14F-4D97-AF65-F5344CB8AC3E}">
        <p14:creationId xmlns:p14="http://schemas.microsoft.com/office/powerpoint/2010/main" val="58209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D2E08727-0E91-BF4B-90B3-DF2FF3C82C64}"/>
              </a:ext>
            </a:extLst>
          </p:cNvPr>
          <p:cNvSpPr/>
          <p:nvPr/>
        </p:nvSpPr>
        <p:spPr>
          <a:xfrm>
            <a:off x="3526937" y="3170343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FA180412-0DD9-1A46-97D6-0397F866B1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8403" y="3053451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pic>
        <p:nvPicPr>
          <p:cNvPr id="31" name="Graphic 137">
            <a:extLst>
              <a:ext uri="{FF2B5EF4-FFF2-40B4-BE49-F238E27FC236}">
                <a16:creationId xmlns:a16="http://schemas.microsoft.com/office/drawing/2014/main" id="{D112A29C-4455-5449-98AF-5FA6EECA76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1AADE66-D693-BD4E-8851-61D8AD506E89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0831D358-3A92-3043-B8E3-D30317A69F22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35" name="Graphic 7">
            <a:extLst>
              <a:ext uri="{FF2B5EF4-FFF2-40B4-BE49-F238E27FC236}">
                <a16:creationId xmlns:a16="http://schemas.microsoft.com/office/drawing/2014/main" id="{91FEADBA-7760-F546-92D4-FE7B167258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10019" y="2938615"/>
            <a:ext cx="559222" cy="559222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C7B3681-EC4E-F942-820E-F43C9AFEE180}"/>
              </a:ext>
            </a:extLst>
          </p:cNvPr>
          <p:cNvSpPr/>
          <p:nvPr/>
        </p:nvSpPr>
        <p:spPr>
          <a:xfrm>
            <a:off x="1415142" y="508753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56" y="4556841"/>
            <a:ext cx="2232853" cy="3429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88" y="1488381"/>
            <a:ext cx="6210838" cy="28882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14" y="870923"/>
            <a:ext cx="2194750" cy="3734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3" y="2140938"/>
            <a:ext cx="1897544" cy="2964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用セキュリティグループ作成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2529" y="4616605"/>
            <a:ext cx="1370153" cy="25116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673761" y="4566799"/>
            <a:ext cx="2189045" cy="33297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4" name="フレーム 3">
            <a:extLst>
              <a:ext uri="{FF2B5EF4-FFF2-40B4-BE49-F238E27FC236}">
                <a16:creationId xmlns:a16="http://schemas.microsoft.com/office/drawing/2014/main" id="{97F30563-F92E-5945-BC46-04BA78E49C79}"/>
              </a:ext>
            </a:extLst>
          </p:cNvPr>
          <p:cNvSpPr/>
          <p:nvPr/>
        </p:nvSpPr>
        <p:spPr>
          <a:xfrm>
            <a:off x="2951394" y="4073434"/>
            <a:ext cx="2501399" cy="202406"/>
          </a:xfrm>
          <a:prstGeom prst="fram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0EA8969A-F508-C14F-9C5D-696238CC94D3}"/>
              </a:ext>
            </a:extLst>
          </p:cNvPr>
          <p:cNvSpPr/>
          <p:nvPr/>
        </p:nvSpPr>
        <p:spPr>
          <a:xfrm>
            <a:off x="5604666" y="2789166"/>
            <a:ext cx="1859218" cy="517792"/>
          </a:xfrm>
          <a:prstGeom prst="borderCallout1">
            <a:avLst>
              <a:gd name="adj1" fmla="val 30654"/>
              <a:gd name="adj2" fmla="val -746"/>
              <a:gd name="adj3" fmla="val 108985"/>
              <a:gd name="adj4" fmla="val -2037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適当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な値を入力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7" name="直線矢印コネクタ 6">
            <a:extLst>
              <a:ext uri="{FF2B5EF4-FFF2-40B4-BE49-F238E27FC236}">
                <a16:creationId xmlns:a16="http://schemas.microsoft.com/office/drawing/2014/main" id="{C3E9E5CF-D91D-0C41-A8D0-0983A974EB20}"/>
              </a:ext>
            </a:extLst>
          </p:cNvPr>
          <p:cNvCxnSpPr>
            <a:cxnSpLocks/>
          </p:cNvCxnSpPr>
          <p:nvPr/>
        </p:nvCxnSpPr>
        <p:spPr>
          <a:xfrm flipV="1">
            <a:off x="1132114" y="1207275"/>
            <a:ext cx="740229" cy="3349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5">
            <a:extLst>
              <a:ext uri="{FF2B5EF4-FFF2-40B4-BE49-F238E27FC236}">
                <a16:creationId xmlns:a16="http://schemas.microsoft.com/office/drawing/2014/main" id="{2093116A-8605-404C-8DD6-80D8EC05CC37}"/>
              </a:ext>
            </a:extLst>
          </p:cNvPr>
          <p:cNvSpPr/>
          <p:nvPr/>
        </p:nvSpPr>
        <p:spPr>
          <a:xfrm>
            <a:off x="1132114" y="918648"/>
            <a:ext cx="2194749" cy="3109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11C3B-9548-2845-851A-38751EF394D6}"/>
              </a:ext>
            </a:extLst>
          </p:cNvPr>
          <p:cNvSpPr/>
          <p:nvPr/>
        </p:nvSpPr>
        <p:spPr>
          <a:xfrm>
            <a:off x="4296650" y="2410428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 security group 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6F2166-ABE5-BE48-BB7D-A12CC50E6BD6}"/>
              </a:ext>
            </a:extLst>
          </p:cNvPr>
          <p:cNvSpPr txBox="1"/>
          <p:nvPr/>
        </p:nvSpPr>
        <p:spPr>
          <a:xfrm>
            <a:off x="233470" y="53865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サービス＞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kumimoji="1" lang="ja-JP" altLang="en-US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フレーム 14">
            <a:extLst>
              <a:ext uri="{FF2B5EF4-FFF2-40B4-BE49-F238E27FC236}">
                <a16:creationId xmlns:a16="http://schemas.microsoft.com/office/drawing/2014/main" id="{97F30563-F92E-5945-BC46-04BA78E49C79}"/>
              </a:ext>
            </a:extLst>
          </p:cNvPr>
          <p:cNvSpPr/>
          <p:nvPr/>
        </p:nvSpPr>
        <p:spPr>
          <a:xfrm>
            <a:off x="2951393" y="3328956"/>
            <a:ext cx="2501399" cy="202406"/>
          </a:xfrm>
          <a:prstGeom prst="fram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3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" y="712593"/>
            <a:ext cx="8029755" cy="328489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06" y="4320095"/>
            <a:ext cx="1303133" cy="3886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用セキュリティグループ作成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279103" y="3734003"/>
            <a:ext cx="1529703" cy="29945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cxnSpLocks/>
            <a:stCxn id="13" idx="1"/>
            <a:endCxn id="11" idx="0"/>
          </p:cNvCxnSpPr>
          <p:nvPr/>
        </p:nvCxnSpPr>
        <p:spPr>
          <a:xfrm flipH="1">
            <a:off x="1200975" y="2044112"/>
            <a:ext cx="460010" cy="1166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740965" y="3210663"/>
            <a:ext cx="920020" cy="27222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>
            <a:cxnSpLocks/>
            <a:stCxn id="11" idx="1"/>
            <a:endCxn id="6" idx="0"/>
          </p:cNvCxnSpPr>
          <p:nvPr/>
        </p:nvCxnSpPr>
        <p:spPr>
          <a:xfrm>
            <a:off x="740965" y="3346777"/>
            <a:ext cx="6302990" cy="387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1660985" y="1907998"/>
            <a:ext cx="4986486" cy="27222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72850" y="937430"/>
            <a:ext cx="2344684" cy="517792"/>
          </a:xfrm>
          <a:prstGeom prst="borderCallout1">
            <a:avLst>
              <a:gd name="adj1" fmla="val 104946"/>
              <a:gd name="adj2" fmla="val 12559"/>
              <a:gd name="adj3" fmla="val 191529"/>
              <a:gd name="adj4" fmla="val -544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用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7823297" y="4386146"/>
            <a:ext cx="1288641" cy="26763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31" name="直線矢印コネクタ 11">
            <a:extLst>
              <a:ext uri="{FF2B5EF4-FFF2-40B4-BE49-F238E27FC236}">
                <a16:creationId xmlns:a16="http://schemas.microsoft.com/office/drawing/2014/main" id="{CEBC2856-5897-B141-8CED-C3C4BFF5CA3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V="1">
            <a:off x="4514256" y="4386146"/>
            <a:ext cx="3953362" cy="564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線吹き出し 1 (枠付き) 21"/>
          <p:cNvSpPr/>
          <p:nvPr/>
        </p:nvSpPr>
        <p:spPr>
          <a:xfrm>
            <a:off x="197496" y="4182349"/>
            <a:ext cx="2669101" cy="675224"/>
          </a:xfrm>
          <a:prstGeom prst="borderCallout1">
            <a:avLst>
              <a:gd name="adj1" fmla="val 55476"/>
              <a:gd name="adj2" fmla="val 96592"/>
              <a:gd name="adj3" fmla="val 53070"/>
              <a:gd name="adj4" fmla="val 11449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</a:t>
            </a:r>
            <a:r>
              <a:rPr kumimoji="1" lang="ja-JP" altLang="en-US" sz="1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とカスタム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TCP(8080)</a:t>
            </a:r>
            <a:r>
              <a:rPr kumimoji="1" lang="ja-JP" altLang="en-US" sz="1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Anywhere(0.0.0.0/0)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に開放し、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Save Rules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50" y="3960850"/>
            <a:ext cx="3664952" cy="998133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3292349" y="4140466"/>
            <a:ext cx="2443814" cy="81026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4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7" y="972461"/>
            <a:ext cx="4737061" cy="3916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ALB(Application Load Balancer)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548970" y="4281140"/>
            <a:ext cx="1044244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2308015" y="1029214"/>
            <a:ext cx="1485221" cy="38040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055434" y="1464527"/>
            <a:ext cx="419612" cy="600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14399" y="1174595"/>
            <a:ext cx="1373255" cy="3040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</a:t>
            </a:r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２</a:t>
            </a:r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22" name="線吹き出し 1 (枠付き) 21"/>
          <p:cNvSpPr/>
          <p:nvPr/>
        </p:nvSpPr>
        <p:spPr>
          <a:xfrm>
            <a:off x="6292483" y="1806485"/>
            <a:ext cx="2669101" cy="517792"/>
          </a:xfrm>
          <a:prstGeom prst="borderCallout1">
            <a:avLst>
              <a:gd name="adj1" fmla="val 40489"/>
              <a:gd name="adj2" fmla="val -4205"/>
              <a:gd name="adj3" fmla="val 81867"/>
              <a:gd name="adj4" fmla="val -1556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Load Balancer</a:t>
            </a: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FC52E6-D3D3-0A47-87F3-143967FA09D8}"/>
              </a:ext>
            </a:extLst>
          </p:cNvPr>
          <p:cNvSpPr/>
          <p:nvPr/>
        </p:nvSpPr>
        <p:spPr>
          <a:xfrm>
            <a:off x="210205" y="655167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EC2 &gt; Load Balancer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86" y="2442963"/>
            <a:ext cx="5180159" cy="1578007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3594486" y="2442963"/>
            <a:ext cx="1688714" cy="146791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E2611A-9656-D34C-A874-EC7E14F1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" y="520079"/>
            <a:ext cx="4693247" cy="43265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基本設定</a:t>
            </a:r>
          </a:p>
        </p:txBody>
      </p:sp>
      <p:sp>
        <p:nvSpPr>
          <p:cNvPr id="7" name="線吹き出し 1 (枠付き) 6"/>
          <p:cNvSpPr/>
          <p:nvPr/>
        </p:nvSpPr>
        <p:spPr>
          <a:xfrm>
            <a:off x="5991727" y="1455469"/>
            <a:ext cx="2669101" cy="517792"/>
          </a:xfrm>
          <a:prstGeom prst="borderCallout1">
            <a:avLst>
              <a:gd name="adj1" fmla="val 10060"/>
              <a:gd name="adj2" fmla="val -4205"/>
              <a:gd name="adj3" fmla="val 52180"/>
              <a:gd name="adj4" fmla="val -13768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Internet-facing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8" name="線吹き出し 1 (枠付き) 7"/>
          <p:cNvSpPr/>
          <p:nvPr/>
        </p:nvSpPr>
        <p:spPr>
          <a:xfrm>
            <a:off x="5991727" y="2494610"/>
            <a:ext cx="2851484" cy="517792"/>
          </a:xfrm>
          <a:prstGeom prst="borderCallout1">
            <a:avLst>
              <a:gd name="adj1" fmla="val 52107"/>
              <a:gd name="adj2" fmla="val -4205"/>
              <a:gd name="adj3" fmla="val 80685"/>
              <a:gd name="adj4" fmla="val -6048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Listener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はデフォルト</a:t>
            </a:r>
          </a:p>
        </p:txBody>
      </p:sp>
      <p:sp>
        <p:nvSpPr>
          <p:cNvPr id="9" name="線吹き出し 1 (枠付き) 8"/>
          <p:cNvSpPr/>
          <p:nvPr/>
        </p:nvSpPr>
        <p:spPr>
          <a:xfrm>
            <a:off x="5983066" y="4093706"/>
            <a:ext cx="3036854" cy="772172"/>
          </a:xfrm>
          <a:prstGeom prst="borderCallout1">
            <a:avLst>
              <a:gd name="adj1" fmla="val 38010"/>
              <a:gd name="adj2" fmla="val -1533"/>
              <a:gd name="adj3" fmla="val 16786"/>
              <a:gd name="adj4" fmla="val -8206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サブネット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ap-northeast-1a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 2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B5F8156F-59A2-D247-9D4C-56B05F684DA8}"/>
              </a:ext>
            </a:extLst>
          </p:cNvPr>
          <p:cNvSpPr/>
          <p:nvPr/>
        </p:nvSpPr>
        <p:spPr>
          <a:xfrm>
            <a:off x="1196788" y="3809673"/>
            <a:ext cx="2058837" cy="164869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9C1EE3C0-03E6-7449-823F-F5A299CD1CDB}"/>
              </a:ext>
            </a:extLst>
          </p:cNvPr>
          <p:cNvSpPr/>
          <p:nvPr/>
        </p:nvSpPr>
        <p:spPr>
          <a:xfrm>
            <a:off x="5983066" y="3201165"/>
            <a:ext cx="2860145" cy="517792"/>
          </a:xfrm>
          <a:prstGeom prst="borderCallout1">
            <a:avLst>
              <a:gd name="adj1" fmla="val 66284"/>
              <a:gd name="adj2" fmla="val -1938"/>
              <a:gd name="adj3" fmla="val 134483"/>
              <a:gd name="adj4" fmla="val -934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で作成した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6">
            <a:extLst>
              <a:ext uri="{FF2B5EF4-FFF2-40B4-BE49-F238E27FC236}">
                <a16:creationId xmlns:a16="http://schemas.microsoft.com/office/drawing/2014/main" id="{8E4EB8D8-8116-5F4E-AB6A-6AAC323168E2}"/>
              </a:ext>
            </a:extLst>
          </p:cNvPr>
          <p:cNvSpPr/>
          <p:nvPr/>
        </p:nvSpPr>
        <p:spPr>
          <a:xfrm>
            <a:off x="5983066" y="863987"/>
            <a:ext cx="2669101" cy="517792"/>
          </a:xfrm>
          <a:prstGeom prst="borderCallout1">
            <a:avLst>
              <a:gd name="adj1" fmla="val 73130"/>
              <a:gd name="adj2" fmla="val -2166"/>
              <a:gd name="adj3" fmla="val 131915"/>
              <a:gd name="adj4" fmla="val -13556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php-sample</a:t>
            </a:r>
            <a:r>
              <a:rPr kumimoji="1" lang="en-US" altLang="ja-JP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endParaRPr kumimoji="1" lang="ja-JP" altLang="en-US" sz="1400" i="1" u="sng" dirty="0">
              <a:solidFill>
                <a:srgbClr val="FF0000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5" name="フレーム 12">
            <a:extLst>
              <a:ext uri="{FF2B5EF4-FFF2-40B4-BE49-F238E27FC236}">
                <a16:creationId xmlns:a16="http://schemas.microsoft.com/office/drawing/2014/main" id="{ECBF0869-16C1-0445-B394-0C8EF033F877}"/>
              </a:ext>
            </a:extLst>
          </p:cNvPr>
          <p:cNvSpPr/>
          <p:nvPr/>
        </p:nvSpPr>
        <p:spPr>
          <a:xfrm>
            <a:off x="1107046" y="4006622"/>
            <a:ext cx="2494265" cy="715609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D0CECAF-227E-F74A-81B9-2C5EF417C828}"/>
              </a:ext>
            </a:extLst>
          </p:cNvPr>
          <p:cNvSpPr/>
          <p:nvPr/>
        </p:nvSpPr>
        <p:spPr>
          <a:xfrm>
            <a:off x="5914403" y="3820634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86EF9-B90E-A346-9FE3-101B68B04422}"/>
              </a:ext>
            </a:extLst>
          </p:cNvPr>
          <p:cNvSpPr txBox="1"/>
          <p:nvPr/>
        </p:nvSpPr>
        <p:spPr>
          <a:xfrm>
            <a:off x="6146924" y="387966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3D5CA4C-B3F2-FA4A-92FC-542146CD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27" y="4806019"/>
            <a:ext cx="1625600" cy="266700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3634907" y="4804806"/>
            <a:ext cx="1306500" cy="25129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" y="1113782"/>
            <a:ext cx="7895967" cy="32500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セキュリティ設定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スキップ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508245" y="4095515"/>
            <a:ext cx="1484366" cy="26832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00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87557"/>
            <a:ext cx="9020175" cy="3657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セキュリティグループ設定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7870632" y="4188868"/>
            <a:ext cx="1273368" cy="2562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84298" y="2021313"/>
            <a:ext cx="8993714" cy="45049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線吹き出し 1 (枠付き) 5"/>
          <p:cNvSpPr/>
          <p:nvPr/>
        </p:nvSpPr>
        <p:spPr>
          <a:xfrm>
            <a:off x="5665717" y="3011668"/>
            <a:ext cx="2997020" cy="517792"/>
          </a:xfrm>
          <a:prstGeom prst="borderCallout1">
            <a:avLst>
              <a:gd name="adj1" fmla="val 31194"/>
              <a:gd name="adj2" fmla="val -4205"/>
              <a:gd name="adj3" fmla="val -87495"/>
              <a:gd name="adj4" fmla="val -4838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先程作成した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用の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default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両方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チェック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1378747" y="1464384"/>
            <a:ext cx="1568990" cy="25129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7" idx="2"/>
          </p:cNvCxnSpPr>
          <p:nvPr/>
        </p:nvCxnSpPr>
        <p:spPr>
          <a:xfrm>
            <a:off x="2163242" y="1715678"/>
            <a:ext cx="0" cy="504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5-Point Star 8">
            <a:extLst>
              <a:ext uri="{FF2B5EF4-FFF2-40B4-BE49-F238E27FC236}">
                <a16:creationId xmlns:a16="http://schemas.microsoft.com/office/drawing/2014/main" id="{AB216B92-6D8B-304A-906B-9FBD5A365857}"/>
              </a:ext>
            </a:extLst>
          </p:cNvPr>
          <p:cNvSpPr/>
          <p:nvPr/>
        </p:nvSpPr>
        <p:spPr>
          <a:xfrm>
            <a:off x="5665717" y="2718416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9849C-A749-AB49-84CE-D635C529CCD3}"/>
              </a:ext>
            </a:extLst>
          </p:cNvPr>
          <p:cNvSpPr txBox="1"/>
          <p:nvPr/>
        </p:nvSpPr>
        <p:spPr>
          <a:xfrm>
            <a:off x="5898238" y="2777446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0" y="1380989"/>
            <a:ext cx="7997740" cy="32781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ルーティング設定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線吹き出し 1 (枠付き) 3"/>
          <p:cNvSpPr/>
          <p:nvPr/>
        </p:nvSpPr>
        <p:spPr>
          <a:xfrm>
            <a:off x="5689780" y="2325867"/>
            <a:ext cx="2984988" cy="730153"/>
          </a:xfrm>
          <a:prstGeom prst="borderCallout1">
            <a:avLst>
              <a:gd name="adj1" fmla="val 31194"/>
              <a:gd name="adj2" fmla="val -4205"/>
              <a:gd name="adj3" fmla="val -9569"/>
              <a:gd name="adj4" fmla="val -5233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適当な名前を指定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（このターゲットグループは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あとの手順で削除します）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485622" y="4426875"/>
            <a:ext cx="1085248" cy="23222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D2336-0610-5148-9AB2-25B10A411671}"/>
              </a:ext>
            </a:extLst>
          </p:cNvPr>
          <p:cNvSpPr/>
          <p:nvPr/>
        </p:nvSpPr>
        <p:spPr>
          <a:xfrm>
            <a:off x="3191968" y="2171978"/>
            <a:ext cx="1045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dummy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</a:p>
        </p:txBody>
      </p:sp>
    </p:spTree>
    <p:extLst>
      <p:ext uri="{BB962C8B-B14F-4D97-AF65-F5344CB8AC3E}">
        <p14:creationId xmlns:p14="http://schemas.microsoft.com/office/powerpoint/2010/main" val="58871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2" y="825190"/>
            <a:ext cx="8934303" cy="367246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ターゲットレジスター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スキップ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8245153" y="4247597"/>
            <a:ext cx="766232" cy="2500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8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89E6F99D-8603-CA48-8E1C-BF9D52F31D58}"/>
              </a:ext>
            </a:extLst>
          </p:cNvPr>
          <p:cNvSpPr/>
          <p:nvPr/>
        </p:nvSpPr>
        <p:spPr>
          <a:xfrm>
            <a:off x="5568103" y="3020534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C72E4E-88FF-5347-9805-09119E1C46F1}"/>
              </a:ext>
            </a:extLst>
          </p:cNvPr>
          <p:cNvSpPr txBox="1"/>
          <p:nvPr/>
        </p:nvSpPr>
        <p:spPr>
          <a:xfrm>
            <a:off x="6919352" y="2160261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C3FA6C8-B827-CC4B-AE15-4780A8DBC01F}"/>
              </a:ext>
            </a:extLst>
          </p:cNvPr>
          <p:cNvCxnSpPr>
            <a:cxnSpLocks/>
            <a:stCxn id="58" idx="2"/>
            <a:endCxn id="76" idx="0"/>
          </p:cNvCxnSpPr>
          <p:nvPr/>
        </p:nvCxnSpPr>
        <p:spPr>
          <a:xfrm flipH="1">
            <a:off x="6031317" y="2760378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1BF41D9-3B3A-5340-A119-E94DF8D7AE4F}"/>
              </a:ext>
            </a:extLst>
          </p:cNvPr>
          <p:cNvCxnSpPr>
            <a:cxnSpLocks/>
            <a:stCxn id="58" idx="2"/>
            <a:endCxn id="78" idx="0"/>
          </p:cNvCxnSpPr>
          <p:nvPr/>
        </p:nvCxnSpPr>
        <p:spPr>
          <a:xfrm>
            <a:off x="6705794" y="2760378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30470BE-65DC-FF44-A188-AA9F66DD996A}"/>
              </a:ext>
            </a:extLst>
          </p:cNvPr>
          <p:cNvCxnSpPr>
            <a:cxnSpLocks/>
            <a:stCxn id="58" idx="2"/>
            <a:endCxn id="80" idx="0"/>
          </p:cNvCxnSpPr>
          <p:nvPr/>
        </p:nvCxnSpPr>
        <p:spPr>
          <a:xfrm>
            <a:off x="6705794" y="2760378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B3A9F5F-009F-3549-B892-7D2EF075B795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705793" y="1142412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63">
            <a:extLst>
              <a:ext uri="{FF2B5EF4-FFF2-40B4-BE49-F238E27FC236}">
                <a16:creationId xmlns:a16="http://schemas.microsoft.com/office/drawing/2014/main" id="{F20D9ED3-1752-4289-B13D-CC71AA7E0D7F}"/>
              </a:ext>
            </a:extLst>
          </p:cNvPr>
          <p:cNvSpPr txBox="1"/>
          <p:nvPr/>
        </p:nvSpPr>
        <p:spPr>
          <a:xfrm>
            <a:off x="8234697" y="2903219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6" name="Graphic 98">
            <a:extLst>
              <a:ext uri="{FF2B5EF4-FFF2-40B4-BE49-F238E27FC236}">
                <a16:creationId xmlns:a16="http://schemas.microsoft.com/office/drawing/2014/main" id="{5504D92E-471F-A74D-AC08-3F4A5593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1738" y="3133311"/>
            <a:ext cx="379157" cy="355850"/>
          </a:xfrm>
          <a:prstGeom prst="rect">
            <a:avLst/>
          </a:prstGeom>
        </p:spPr>
      </p:pic>
      <p:pic>
        <p:nvPicPr>
          <p:cNvPr id="78" name="Graphic 98">
            <a:extLst>
              <a:ext uri="{FF2B5EF4-FFF2-40B4-BE49-F238E27FC236}">
                <a16:creationId xmlns:a16="http://schemas.microsoft.com/office/drawing/2014/main" id="{7922B587-CDBC-0148-9D0F-F4248B0F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6215" y="3133311"/>
            <a:ext cx="379157" cy="355850"/>
          </a:xfrm>
          <a:prstGeom prst="rect">
            <a:avLst/>
          </a:prstGeom>
        </p:spPr>
      </p:pic>
      <p:pic>
        <p:nvPicPr>
          <p:cNvPr id="80" name="Graphic 98">
            <a:extLst>
              <a:ext uri="{FF2B5EF4-FFF2-40B4-BE49-F238E27FC236}">
                <a16:creationId xmlns:a16="http://schemas.microsoft.com/office/drawing/2014/main" id="{652577C0-7F97-2E45-A5A0-2ABADEF6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792" y="3133311"/>
            <a:ext cx="379157" cy="355850"/>
          </a:xfrm>
          <a:prstGeom prst="rect">
            <a:avLst/>
          </a:prstGeom>
        </p:spPr>
      </p:pic>
      <p:pic>
        <p:nvPicPr>
          <p:cNvPr id="58" name="Graphic 7">
            <a:extLst>
              <a:ext uri="{FF2B5EF4-FFF2-40B4-BE49-F238E27FC236}">
                <a16:creationId xmlns:a16="http://schemas.microsoft.com/office/drawing/2014/main" id="{9246886C-0594-A847-9B40-DE57D4C0F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770" y="2144331"/>
            <a:ext cx="616047" cy="616047"/>
          </a:xfrm>
          <a:prstGeom prst="rect">
            <a:avLst/>
          </a:prstGeom>
        </p:spPr>
      </p:pic>
      <p:cxnSp>
        <p:nvCxnSpPr>
          <p:cNvPr id="71" name="Elbow Connector 22">
            <a:extLst>
              <a:ext uri="{FF2B5EF4-FFF2-40B4-BE49-F238E27FC236}">
                <a16:creationId xmlns:a16="http://schemas.microsoft.com/office/drawing/2014/main" id="{5E9468E6-4155-4B48-9FA8-B6C8670CD547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4973272" y="2030295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48">
            <a:extLst>
              <a:ext uri="{FF2B5EF4-FFF2-40B4-BE49-F238E27FC236}">
                <a16:creationId xmlns:a16="http://schemas.microsoft.com/office/drawing/2014/main" id="{35952482-09D9-874B-9C1F-80E0A1D448FE}"/>
              </a:ext>
            </a:extLst>
          </p:cNvPr>
          <p:cNvCxnSpPr>
            <a:cxnSpLocks/>
          </p:cNvCxnSpPr>
          <p:nvPr/>
        </p:nvCxnSpPr>
        <p:spPr>
          <a:xfrm>
            <a:off x="4937454" y="3326469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9" name="Graphic 39">
            <a:extLst>
              <a:ext uri="{FF2B5EF4-FFF2-40B4-BE49-F238E27FC236}">
                <a16:creationId xmlns:a16="http://schemas.microsoft.com/office/drawing/2014/main" id="{D518826F-D531-7B4A-8BA5-1D39AEB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0843" y="570409"/>
            <a:ext cx="469900" cy="469900"/>
          </a:xfrm>
          <a:prstGeom prst="rect">
            <a:avLst/>
          </a:prstGeom>
        </p:spPr>
      </p:pic>
      <p:sp>
        <p:nvSpPr>
          <p:cNvPr id="81" name="TextBox 73">
            <a:extLst>
              <a:ext uri="{FF2B5EF4-FFF2-40B4-BE49-F238E27FC236}">
                <a16:creationId xmlns:a16="http://schemas.microsoft.com/office/drawing/2014/main" id="{697A8558-BF66-004A-B602-8F071DCE75EB}"/>
              </a:ext>
            </a:extLst>
          </p:cNvPr>
          <p:cNvSpPr txBox="1"/>
          <p:nvPr/>
        </p:nvSpPr>
        <p:spPr>
          <a:xfrm>
            <a:off x="7661155" y="572756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2" name="Graphic 56">
            <a:extLst>
              <a:ext uri="{FF2B5EF4-FFF2-40B4-BE49-F238E27FC236}">
                <a16:creationId xmlns:a16="http://schemas.microsoft.com/office/drawing/2014/main" id="{F68308B2-D5FB-0D44-9345-7C42BC0A0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0332" y="514742"/>
            <a:ext cx="581234" cy="581234"/>
          </a:xfrm>
          <a:prstGeom prst="rect">
            <a:avLst/>
          </a:prstGeom>
        </p:spPr>
      </p:pic>
      <p:sp>
        <p:nvSpPr>
          <p:cNvPr id="83" name="TextBox 63">
            <a:extLst>
              <a:ext uri="{FF2B5EF4-FFF2-40B4-BE49-F238E27FC236}">
                <a16:creationId xmlns:a16="http://schemas.microsoft.com/office/drawing/2014/main" id="{34C13AAC-EA2C-F747-A248-98328F03FD89}"/>
              </a:ext>
            </a:extLst>
          </p:cNvPr>
          <p:cNvSpPr txBox="1"/>
          <p:nvPr/>
        </p:nvSpPr>
        <p:spPr>
          <a:xfrm>
            <a:off x="4209886" y="3625600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pic>
        <p:nvPicPr>
          <p:cNvPr id="84" name="Graphic 30">
            <a:extLst>
              <a:ext uri="{FF2B5EF4-FFF2-40B4-BE49-F238E27FC236}">
                <a16:creationId xmlns:a16="http://schemas.microsoft.com/office/drawing/2014/main" id="{8214053E-0F4E-6243-8CA9-75E5A7375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90564" y="3003024"/>
            <a:ext cx="646890" cy="646890"/>
          </a:xfrm>
          <a:prstGeom prst="rect">
            <a:avLst/>
          </a:prstGeom>
        </p:spPr>
      </p:pic>
      <p:pic>
        <p:nvPicPr>
          <p:cNvPr id="85" name="Graphic 7">
            <a:extLst>
              <a:ext uri="{FF2B5EF4-FFF2-40B4-BE49-F238E27FC236}">
                <a16:creationId xmlns:a16="http://schemas.microsoft.com/office/drawing/2014/main" id="{3E653846-DDF5-A047-B590-3CF96FA43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4883" y="1696100"/>
            <a:ext cx="668389" cy="668389"/>
          </a:xfrm>
          <a:prstGeom prst="rect">
            <a:avLst/>
          </a:prstGeom>
        </p:spPr>
      </p:pic>
      <p:sp>
        <p:nvSpPr>
          <p:cNvPr id="86" name="TextBox 69">
            <a:extLst>
              <a:ext uri="{FF2B5EF4-FFF2-40B4-BE49-F238E27FC236}">
                <a16:creationId xmlns:a16="http://schemas.microsoft.com/office/drawing/2014/main" id="{63C39956-720E-244C-A5C7-28E8FD20DE2A}"/>
              </a:ext>
            </a:extLst>
          </p:cNvPr>
          <p:cNvSpPr txBox="1"/>
          <p:nvPr/>
        </p:nvSpPr>
        <p:spPr>
          <a:xfrm>
            <a:off x="4082656" y="2339777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9BD4D29A-B9A5-F545-B1B0-1259F4576C7A}"/>
              </a:ext>
            </a:extLst>
          </p:cNvPr>
          <p:cNvSpPr txBox="1"/>
          <p:nvPr/>
        </p:nvSpPr>
        <p:spPr>
          <a:xfrm>
            <a:off x="6298590" y="34654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Noto Sans CJK JP" panose="020B0500000000000000" pitchFamily="34" charset="-128"/>
                <a:ea typeface="Noto Sans CJK JP" panose="020B0500000000000000" pitchFamily="34" charset="-128"/>
              </a:rPr>
              <a:t>コンテナ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CC2B8F-9AF4-B34B-B7C8-FC6DA8F3B1BB}"/>
              </a:ext>
            </a:extLst>
          </p:cNvPr>
          <p:cNvSpPr/>
          <p:nvPr/>
        </p:nvSpPr>
        <p:spPr>
          <a:xfrm>
            <a:off x="76200" y="71675"/>
            <a:ext cx="4133686" cy="503781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000" b="1" u="sng" dirty="0" smtClean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ハンズオン</a:t>
            </a:r>
            <a:endParaRPr kumimoji="1" lang="en-US" altLang="ja-JP" sz="2000" b="1" u="sng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kumimoji="1" lang="ja-JP" altLang="en-US" sz="2000" dirty="0" err="1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での</a:t>
            </a:r>
            <a:r>
              <a:rPr kumimoji="1" lang="en-US" altLang="ja-JP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Docker </a:t>
            </a:r>
            <a:r>
              <a:rPr kumimoji="1" lang="ja-JP" altLang="en-US" sz="20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管理環境の構築方法</a:t>
            </a:r>
            <a:endParaRPr kumimoji="1" lang="en-US" altLang="ja-JP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14375" lvl="1" indent="-352425">
              <a:buFont typeface="Arial" charset="0"/>
              <a:buChar char="•"/>
            </a:pPr>
            <a:r>
              <a:rPr kumimoji="1" lang="en-US" altLang="ja-JP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kumimoji="1" lang="en-US" altLang="ja-JP" sz="16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en-US" altLang="ja-JP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6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を使ったコンテナ運用</a:t>
            </a:r>
            <a:endParaRPr kumimoji="1" lang="en-US" altLang="ja-JP" sz="1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07C15E0A-520E-6248-9549-3BCACAE15D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2425" y="842611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">
            <a:extLst>
              <a:ext uri="{FF2B5EF4-FFF2-40B4-BE49-F238E27FC236}">
                <a16:creationId xmlns:a16="http://schemas.microsoft.com/office/drawing/2014/main" id="{3CC5D10D-5B7A-F348-9473-9C771DD092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53273" y="2777497"/>
            <a:ext cx="559222" cy="559222"/>
          </a:xfrm>
          <a:prstGeom prst="rect">
            <a:avLst/>
          </a:prstGeom>
        </p:spPr>
      </p:pic>
      <p:pic>
        <p:nvPicPr>
          <p:cNvPr id="31" name="Graphic 137">
            <a:extLst>
              <a:ext uri="{FF2B5EF4-FFF2-40B4-BE49-F238E27FC236}">
                <a16:creationId xmlns:a16="http://schemas.microsoft.com/office/drawing/2014/main" id="{9364D324-E17A-BB42-9A60-E8AEBCA51A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47347" y="4131128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B3FD4E-798E-BC42-8090-23FF662FFD2B}"/>
              </a:ext>
            </a:extLst>
          </p:cNvPr>
          <p:cNvSpPr txBox="1"/>
          <p:nvPr/>
        </p:nvSpPr>
        <p:spPr>
          <a:xfrm>
            <a:off x="6428089" y="419515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Noto Sans CJK JP" panose="020B0500000000000000" pitchFamily="34" charset="-128"/>
                <a:ea typeface="Noto Sans CJK JP" panose="020B0500000000000000" pitchFamily="34" charset="-128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C4C8AD78-1344-4E4C-A081-97605B62716D}"/>
              </a:ext>
            </a:extLst>
          </p:cNvPr>
          <p:cNvSpPr/>
          <p:nvPr/>
        </p:nvSpPr>
        <p:spPr>
          <a:xfrm>
            <a:off x="5927439" y="3688892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</p:spTree>
    <p:extLst>
      <p:ext uri="{BB962C8B-B14F-4D97-AF65-F5344CB8AC3E}">
        <p14:creationId xmlns:p14="http://schemas.microsoft.com/office/powerpoint/2010/main" val="10230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99" y="1626418"/>
            <a:ext cx="6823283" cy="33099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AFEA4-DC5E-C64E-A872-60E9594D01B1}"/>
              </a:ext>
            </a:extLst>
          </p:cNvPr>
          <p:cNvSpPr/>
          <p:nvPr/>
        </p:nvSpPr>
        <p:spPr>
          <a:xfrm>
            <a:off x="4697956" y="2183979"/>
            <a:ext cx="455935" cy="136027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1" y="577370"/>
            <a:ext cx="4429076" cy="18195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326674" y="2251992"/>
            <a:ext cx="348980" cy="15982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6046470" y="3502548"/>
            <a:ext cx="3097530" cy="803076"/>
          </a:xfrm>
          <a:prstGeom prst="borderCallout1">
            <a:avLst>
              <a:gd name="adj1" fmla="val -1762"/>
              <a:gd name="adj2" fmla="val 21586"/>
              <a:gd name="adj3" fmla="val 132731"/>
              <a:gd name="adj4" fmla="val -145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アプリケーションのエンドポイントとなる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名をメモ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しておく</a:t>
            </a:r>
            <a:endParaRPr kumimoji="1" lang="en-US" altLang="ja-JP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(DNS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名横のアイコンをクリック</a:t>
            </a:r>
            <a:r>
              <a:rPr kumimoji="1" lang="en-US" altLang="ja-JP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)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02152" y="4450607"/>
            <a:ext cx="2544797" cy="20744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6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5" y="1592178"/>
            <a:ext cx="6542670" cy="324446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リスナー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削除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034347" y="2809188"/>
            <a:ext cx="624771" cy="23870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9" idx="3"/>
          </p:cNvCxnSpPr>
          <p:nvPr/>
        </p:nvCxnSpPr>
        <p:spPr>
          <a:xfrm flipV="1">
            <a:off x="2617403" y="2873390"/>
            <a:ext cx="3474405" cy="881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2097066" y="3577547"/>
            <a:ext cx="520337" cy="35414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cxnSpLocks/>
          </p:cNvCxnSpPr>
          <p:nvPr/>
        </p:nvCxnSpPr>
        <p:spPr>
          <a:xfrm flipH="1">
            <a:off x="723795" y="3055323"/>
            <a:ext cx="622938" cy="1382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線吹き出し 1 (枠付き) 16"/>
          <p:cNvSpPr/>
          <p:nvPr/>
        </p:nvSpPr>
        <p:spPr>
          <a:xfrm>
            <a:off x="4475747" y="270921"/>
            <a:ext cx="4355432" cy="770231"/>
          </a:xfrm>
          <a:prstGeom prst="borderCallout1">
            <a:avLst>
              <a:gd name="adj1" fmla="val -1762"/>
              <a:gd name="adj2" fmla="val 21586"/>
              <a:gd name="adj3" fmla="val 54415"/>
              <a:gd name="adj4" fmla="val 402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リスナーおよび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ターゲットは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サービス構成時に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再度作成しますので、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自動構成されたものは削除します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65" y="1711900"/>
            <a:ext cx="2317378" cy="1420836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7338782" y="2695592"/>
            <a:ext cx="910873" cy="3597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8">
            <a:extLst>
              <a:ext uri="{FF2B5EF4-FFF2-40B4-BE49-F238E27FC236}">
                <a16:creationId xmlns:a16="http://schemas.microsoft.com/office/drawing/2014/main" id="{D95934D2-0F4C-4041-AF2B-A29CD5E59845}"/>
              </a:ext>
            </a:extLst>
          </p:cNvPr>
          <p:cNvSpPr/>
          <p:nvPr/>
        </p:nvSpPr>
        <p:spPr>
          <a:xfrm>
            <a:off x="596399" y="4447129"/>
            <a:ext cx="275240" cy="19418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4" name="直線矢印コネクタ 12">
            <a:extLst>
              <a:ext uri="{FF2B5EF4-FFF2-40B4-BE49-F238E27FC236}">
                <a16:creationId xmlns:a16="http://schemas.microsoft.com/office/drawing/2014/main" id="{C64DB12E-442F-E640-B7DD-6D66AAA5B4F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936702" y="3754618"/>
            <a:ext cx="1160364" cy="74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" y="843047"/>
            <a:ext cx="7979181" cy="295487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ターゲットグループ削除</a:t>
            </a:r>
          </a:p>
        </p:txBody>
      </p:sp>
      <p:sp>
        <p:nvSpPr>
          <p:cNvPr id="6" name="線吹き出し 1 (枠付き) 5"/>
          <p:cNvSpPr/>
          <p:nvPr/>
        </p:nvSpPr>
        <p:spPr>
          <a:xfrm>
            <a:off x="4475747" y="270921"/>
            <a:ext cx="4355432" cy="770231"/>
          </a:xfrm>
          <a:prstGeom prst="borderCallout1">
            <a:avLst>
              <a:gd name="adj1" fmla="val -1762"/>
              <a:gd name="adj2" fmla="val 21586"/>
              <a:gd name="adj3" fmla="val 54415"/>
              <a:gd name="adj4" fmla="val 402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リスナーおよび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ターゲットは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サービス構成時に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再度作成しますので、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自動構成されたものは削除します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295824" y="2185639"/>
            <a:ext cx="841385" cy="2308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792546" y="1120377"/>
            <a:ext cx="1275344" cy="80554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cxnSpLocks/>
            <a:stCxn id="11" idx="0"/>
            <a:endCxn id="7" idx="2"/>
          </p:cNvCxnSpPr>
          <p:nvPr/>
        </p:nvCxnSpPr>
        <p:spPr>
          <a:xfrm flipV="1">
            <a:off x="667611" y="2416528"/>
            <a:ext cx="2048906" cy="118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150253" y="3597271"/>
            <a:ext cx="1034715" cy="21599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487" name="直線矢印コネクタ 486"/>
          <p:cNvCxnSpPr>
            <a:cxnSpLocks/>
            <a:stCxn id="7" idx="0"/>
          </p:cNvCxnSpPr>
          <p:nvPr/>
        </p:nvCxnSpPr>
        <p:spPr>
          <a:xfrm flipV="1">
            <a:off x="2716517" y="1523149"/>
            <a:ext cx="4111663" cy="662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15" y="2716808"/>
            <a:ext cx="2950190" cy="1425859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5661019" y="3840966"/>
            <a:ext cx="865385" cy="3597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9" idx="3"/>
            <a:endCxn id="13" idx="1"/>
          </p:cNvCxnSpPr>
          <p:nvPr/>
        </p:nvCxnSpPr>
        <p:spPr>
          <a:xfrm flipH="1">
            <a:off x="5661019" y="1523149"/>
            <a:ext cx="2406871" cy="2497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8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クラスター作成</a:t>
            </a:r>
          </a:p>
        </p:txBody>
      </p:sp>
    </p:spTree>
    <p:extLst>
      <p:ext uri="{BB962C8B-B14F-4D97-AF65-F5344CB8AC3E}">
        <p14:creationId xmlns:p14="http://schemas.microsoft.com/office/powerpoint/2010/main" val="90762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511DD9A0-A562-B64B-8F8D-5EF353D6BC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BF2A3D48-46CE-7C4D-9B76-2EE92C22A468}"/>
              </a:ext>
            </a:extLst>
          </p:cNvPr>
          <p:cNvSpPr/>
          <p:nvPr/>
        </p:nvSpPr>
        <p:spPr>
          <a:xfrm>
            <a:off x="3886246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32" name="Graphic 137">
            <a:extLst>
              <a:ext uri="{FF2B5EF4-FFF2-40B4-BE49-F238E27FC236}">
                <a16:creationId xmlns:a16="http://schemas.microsoft.com/office/drawing/2014/main" id="{E34AB359-19F4-C842-B6AF-665FFC301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F95A9FF-6F60-DB40-AFA0-D4B92B35E1B8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C7B3681-EC4E-F942-820E-F43C9AFEE180}"/>
              </a:ext>
            </a:extLst>
          </p:cNvPr>
          <p:cNvSpPr/>
          <p:nvPr/>
        </p:nvSpPr>
        <p:spPr>
          <a:xfrm>
            <a:off x="1415142" y="508753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0237" y="3053451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1A33D553-6661-7E4D-83C8-52A4EF33B449}"/>
              </a:ext>
            </a:extLst>
          </p:cNvPr>
          <p:cNvSpPr/>
          <p:nvPr/>
        </p:nvSpPr>
        <p:spPr>
          <a:xfrm>
            <a:off x="3543178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F1EDBBD0-C569-A444-A01C-9131929DED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0" y="951569"/>
            <a:ext cx="6621894" cy="49326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コンソール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30" y="986318"/>
            <a:ext cx="4756500" cy="3978614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4390221" y="1631004"/>
            <a:ext cx="1936238" cy="152107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stCxn id="9" idx="2"/>
          </p:cNvCxnSpPr>
          <p:nvPr/>
        </p:nvCxnSpPr>
        <p:spPr>
          <a:xfrm>
            <a:off x="5358340" y="3152078"/>
            <a:ext cx="2345774" cy="135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3" idx="3"/>
            <a:endCxn id="9" idx="1"/>
          </p:cNvCxnSpPr>
          <p:nvPr/>
        </p:nvCxnSpPr>
        <p:spPr>
          <a:xfrm>
            <a:off x="3092604" y="2247563"/>
            <a:ext cx="1297617" cy="143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角丸四角形 5"/>
          <p:cNvSpPr/>
          <p:nvPr/>
        </p:nvSpPr>
        <p:spPr>
          <a:xfrm>
            <a:off x="337819" y="1324585"/>
            <a:ext cx="737061" cy="16903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18" name="直線矢印コネクタ 17"/>
          <p:cNvCxnSpPr>
            <a:cxnSpLocks/>
            <a:stCxn id="6" idx="2"/>
            <a:endCxn id="13" idx="1"/>
          </p:cNvCxnSpPr>
          <p:nvPr/>
        </p:nvCxnSpPr>
        <p:spPr>
          <a:xfrm>
            <a:off x="706350" y="1493617"/>
            <a:ext cx="1277837" cy="753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1984187" y="2111449"/>
            <a:ext cx="1108417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73F7354-4425-B547-A2ED-4382A46D7DFE}"/>
              </a:ext>
            </a:extLst>
          </p:cNvPr>
          <p:cNvSpPr/>
          <p:nvPr/>
        </p:nvSpPr>
        <p:spPr>
          <a:xfrm>
            <a:off x="210205" y="655167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ECS &gt; </a:t>
            </a:r>
            <a:r>
              <a:rPr kumimoji="1" lang="ja-JP" altLang="en-US" b="1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485" y="4584390"/>
            <a:ext cx="1211685" cy="472481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7406858" y="4685270"/>
            <a:ext cx="1082937" cy="2796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0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8" y="1180979"/>
            <a:ext cx="4605964" cy="15770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Fargate</a:t>
            </a:r>
            <a:r>
              <a:rPr kumimoji="1" lang="ja-JP" altLang="en-US" dirty="0"/>
              <a:t>クラスター作成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sp>
        <p:nvSpPr>
          <p:cNvPr id="8" name="線吹き出し 1 (枠付き) 7"/>
          <p:cNvSpPr/>
          <p:nvPr/>
        </p:nvSpPr>
        <p:spPr>
          <a:xfrm>
            <a:off x="5610189" y="1013601"/>
            <a:ext cx="2851484" cy="772172"/>
          </a:xfrm>
          <a:prstGeom prst="borderCallout1">
            <a:avLst>
              <a:gd name="adj1" fmla="val 52107"/>
              <a:gd name="adj2" fmla="val -4205"/>
              <a:gd name="adj3" fmla="val 86166"/>
              <a:gd name="adj4" fmla="val -6213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クラスター名を指定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fargate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-cluster)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2852"/>
            <a:ext cx="571550" cy="358171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4572001" y="2985824"/>
            <a:ext cx="544152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95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" y="725455"/>
            <a:ext cx="8016693" cy="22963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Fargate</a:t>
            </a:r>
            <a:r>
              <a:rPr kumimoji="1" lang="ja-JP" altLang="en-US" dirty="0"/>
              <a:t>クラスターの確認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800968" y="1424778"/>
            <a:ext cx="1058312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30" y="1178407"/>
            <a:ext cx="5301006" cy="2471573"/>
          </a:xfrm>
          <a:prstGeom prst="rect">
            <a:avLst/>
          </a:prstGeom>
        </p:spPr>
      </p:pic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59280" y="1560892"/>
            <a:ext cx="1807258" cy="3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3695849" y="1140307"/>
            <a:ext cx="5349743" cy="2625577"/>
          </a:xfrm>
          <a:prstGeom prst="roundRect">
            <a:avLst>
              <a:gd name="adj" fmla="val 40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91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393" y="1969202"/>
            <a:ext cx="8663523" cy="1677888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での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イメージ開発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ECR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5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137">
            <a:extLst>
              <a:ext uri="{FF2B5EF4-FFF2-40B4-BE49-F238E27FC236}">
                <a16:creationId xmlns:a16="http://schemas.microsoft.com/office/drawing/2014/main" id="{ECAD6521-B23F-EA48-883E-1E73D882D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AF4EBC-6B0D-9647-81D9-F3C388CE1C87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3BC8FE-2690-5F4E-9564-CF993AFF5067}"/>
              </a:ext>
            </a:extLst>
          </p:cNvPr>
          <p:cNvSpPr txBox="1"/>
          <p:nvPr/>
        </p:nvSpPr>
        <p:spPr>
          <a:xfrm>
            <a:off x="4664627" y="144039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2.Cloud9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の環境構築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コンテナイメージ作成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72FD4DD-A1F7-B047-A318-809328B254BD}"/>
              </a:ext>
            </a:extLst>
          </p:cNvPr>
          <p:cNvSpPr/>
          <p:nvPr/>
        </p:nvSpPr>
        <p:spPr>
          <a:xfrm>
            <a:off x="1742719" y="584726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97653" y="3053451"/>
            <a:ext cx="464404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</a:t>
            </a: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65976051-EF65-6A43-B734-9072FAB0961A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22E669A-66FE-1346-8B7D-D6862FB1DF22}"/>
              </a:ext>
            </a:extLst>
          </p:cNvPr>
          <p:cNvSpPr txBox="1"/>
          <p:nvPr/>
        </p:nvSpPr>
        <p:spPr>
          <a:xfrm>
            <a:off x="2119592" y="687383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コンテナイメージを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sz="1400">
              <a:latin typeface="Amazon Ember" panose="020B0603020204020204" pitchFamily="34" charset="0"/>
              <a:ea typeface="Noto Sans CJK JP" panose="020B0500000000000000" pitchFamily="34" charset="-128"/>
              <a:cs typeface="Amazon Ember" panose="020B0603020204020204" pitchFamily="34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3E6E7EE-9B82-E347-9FCC-8517896F5791}"/>
              </a:ext>
            </a:extLst>
          </p:cNvPr>
          <p:cNvSpPr/>
          <p:nvPr/>
        </p:nvSpPr>
        <p:spPr>
          <a:xfrm>
            <a:off x="105862" y="2091994"/>
            <a:ext cx="2143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1.ECR</a:t>
            </a:r>
            <a:r>
              <a:rPr kumimoji="1" lang="ja-JP" altLang="en-US" sz="1400">
                <a:latin typeface="Amazon Ember" panose="020B0603020204020204" pitchFamily="34" charset="0"/>
                <a:cs typeface="Amazon Ember" panose="020B0603020204020204" pitchFamily="34" charset="0"/>
              </a:rPr>
              <a:t>のレポジトリを作成</a:t>
            </a:r>
            <a:endParaRPr lang="ja-JP" altLang="en-US" sz="140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ounded Rectangle 90">
            <a:extLst>
              <a:ext uri="{FF2B5EF4-FFF2-40B4-BE49-F238E27FC236}">
                <a16:creationId xmlns:a16="http://schemas.microsoft.com/office/drawing/2014/main" id="{551C5199-20A6-7042-918A-093D7A627333}"/>
              </a:ext>
            </a:extLst>
          </p:cNvPr>
          <p:cNvSpPr/>
          <p:nvPr/>
        </p:nvSpPr>
        <p:spPr>
          <a:xfrm>
            <a:off x="3586904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AC5E15C3-DD6E-8746-8596-48B1007695AE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39" name="Graphic 7">
            <a:extLst>
              <a:ext uri="{FF2B5EF4-FFF2-40B4-BE49-F238E27FC236}">
                <a16:creationId xmlns:a16="http://schemas.microsoft.com/office/drawing/2014/main" id="{27BB20A9-1A8F-AF40-BE6B-99451E77EE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  <p:pic>
        <p:nvPicPr>
          <p:cNvPr id="40" name="Graphic 7">
            <a:extLst>
              <a:ext uri="{FF2B5EF4-FFF2-40B4-BE49-F238E27FC236}">
                <a16:creationId xmlns:a16="http://schemas.microsoft.com/office/drawing/2014/main" id="{F8D94DA3-561D-1248-BD6B-DA35A5A712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16564" y="29477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CAA6-B6E5-7940-B622-8EEA5DF7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ハンズオンの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手順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DE62-7D11-C249-8E25-ECC4298A7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2" y="1055914"/>
            <a:ext cx="8803439" cy="356883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アプリ構築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200150" lvl="1" indent="-457200"/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リポジトリ作成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200150" lvl="1" indent="-457200"/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環境の構築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タスク定義・サービス</a:t>
            </a:r>
            <a:r>
              <a:rPr lang="ja-JP" altLang="en-US" dirty="0" smtClean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2" y="1394688"/>
            <a:ext cx="7208882" cy="27766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2" name="正方形/長方形 11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5442070" y="2286991"/>
            <a:ext cx="824915" cy="33050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C6E29-0761-0F4F-B9B7-799DBAC0235F}"/>
              </a:ext>
            </a:extLst>
          </p:cNvPr>
          <p:cNvSpPr/>
          <p:nvPr/>
        </p:nvSpPr>
        <p:spPr>
          <a:xfrm>
            <a:off x="188536" y="565525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ECR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77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7DA0F5-DD30-5A44-A075-8BD86332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81" y="1102256"/>
            <a:ext cx="6014686" cy="32432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5612751" y="3996054"/>
            <a:ext cx="1526978" cy="33633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5689926" y="1222240"/>
            <a:ext cx="2399093" cy="517792"/>
          </a:xfrm>
          <a:prstGeom prst="borderCallout1">
            <a:avLst>
              <a:gd name="adj1" fmla="val 42154"/>
              <a:gd name="adj2" fmla="val -3741"/>
              <a:gd name="adj3" fmla="val 116052"/>
              <a:gd name="adj4" fmla="val -1991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任意のリポジトリ名を指定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B2227-D1F2-E64A-AA05-90DC1381DB68}"/>
              </a:ext>
            </a:extLst>
          </p:cNvPr>
          <p:cNvSpPr/>
          <p:nvPr/>
        </p:nvSpPr>
        <p:spPr>
          <a:xfrm>
            <a:off x="4367960" y="2335197"/>
            <a:ext cx="612119" cy="196405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7AC837-4EE5-DA48-8E76-B462EC71AC61}"/>
              </a:ext>
            </a:extLst>
          </p:cNvPr>
          <p:cNvSpPr/>
          <p:nvPr/>
        </p:nvSpPr>
        <p:spPr>
          <a:xfrm>
            <a:off x="1094619" y="1858656"/>
            <a:ext cx="903514" cy="1902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B54DE-B388-D34F-8F1B-5958AF99A4F3}"/>
              </a:ext>
            </a:extLst>
          </p:cNvPr>
          <p:cNvSpPr/>
          <p:nvPr/>
        </p:nvSpPr>
        <p:spPr>
          <a:xfrm>
            <a:off x="4572000" y="2013175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</a:p>
        </p:txBody>
      </p:sp>
    </p:spTree>
    <p:extLst>
      <p:ext uri="{BB962C8B-B14F-4D97-AF65-F5344CB8AC3E}">
        <p14:creationId xmlns:p14="http://schemas.microsoft.com/office/powerpoint/2010/main" val="133056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6B006C3-9F94-C947-8B6A-8EBF6B305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75" y="623829"/>
            <a:ext cx="8396577" cy="12194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2ACD8-CF21-9C46-BE44-BDA072DCDB01}"/>
              </a:ext>
            </a:extLst>
          </p:cNvPr>
          <p:cNvSpPr/>
          <p:nvPr/>
        </p:nvSpPr>
        <p:spPr>
          <a:xfrm>
            <a:off x="2841440" y="1422085"/>
            <a:ext cx="476093" cy="81763"/>
          </a:xfrm>
          <a:prstGeom prst="rect">
            <a:avLst/>
          </a:prstGeom>
          <a:solidFill>
            <a:srgbClr val="F8FDF7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053976" y="701077"/>
            <a:ext cx="1287214" cy="19461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D12C1-6B6C-A04E-A626-2472C454959D}"/>
              </a:ext>
            </a:extLst>
          </p:cNvPr>
          <p:cNvSpPr/>
          <p:nvPr/>
        </p:nvSpPr>
        <p:spPr>
          <a:xfrm>
            <a:off x="1692850" y="1653871"/>
            <a:ext cx="677371" cy="9541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989B45-44F2-FE40-B1EB-F777616E2CEC}"/>
              </a:ext>
            </a:extLst>
          </p:cNvPr>
          <p:cNvSpPr/>
          <p:nvPr/>
        </p:nvSpPr>
        <p:spPr>
          <a:xfrm>
            <a:off x="5393421" y="4464284"/>
            <a:ext cx="608325" cy="14721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96" y="1653871"/>
            <a:ext cx="5094754" cy="3424918"/>
          </a:xfrm>
          <a:prstGeom prst="rect">
            <a:avLst/>
          </a:prstGeom>
        </p:spPr>
      </p:pic>
      <p:sp>
        <p:nvSpPr>
          <p:cNvPr id="11" name="線吹き出し 1 (枠付き) 10"/>
          <p:cNvSpPr/>
          <p:nvPr/>
        </p:nvSpPr>
        <p:spPr>
          <a:xfrm>
            <a:off x="5949273" y="1078507"/>
            <a:ext cx="2399093" cy="768917"/>
          </a:xfrm>
          <a:prstGeom prst="borderCallout1">
            <a:avLst>
              <a:gd name="adj1" fmla="val 65078"/>
              <a:gd name="adj2" fmla="val -1904"/>
              <a:gd name="adj3" fmla="val 82200"/>
              <a:gd name="adj4" fmla="val -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これらのコマンドを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このあとの手順で利用する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（後で指示があります）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50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91185-EC06-1E44-B396-B3FE0CF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0C756-E40D-6E45-BA07-EBB10FC23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99" y="599118"/>
            <a:ext cx="6800735" cy="394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07D75-ED52-324C-B236-9C9105CD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7" y="1541024"/>
            <a:ext cx="6373815" cy="3097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線吹き出し 1 (枠付き) 10">
            <a:extLst>
              <a:ext uri="{FF2B5EF4-FFF2-40B4-BE49-F238E27FC236}">
                <a16:creationId xmlns:a16="http://schemas.microsoft.com/office/drawing/2014/main" id="{340F1E88-9927-1E40-B2F8-A0FDD948B377}"/>
              </a:ext>
            </a:extLst>
          </p:cNvPr>
          <p:cNvSpPr/>
          <p:nvPr/>
        </p:nvSpPr>
        <p:spPr>
          <a:xfrm>
            <a:off x="5647352" y="1432918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248900"/>
              <a:gd name="adj4" fmla="val 3065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[Create environment]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FC6D4321-AF3C-0346-A71E-573582A2F42C}"/>
              </a:ext>
            </a:extLst>
          </p:cNvPr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809241B-F9B3-C34A-9249-F9E179628240}"/>
              </a:ext>
            </a:extLst>
          </p:cNvPr>
          <p:cNvSpPr/>
          <p:nvPr/>
        </p:nvSpPr>
        <p:spPr>
          <a:xfrm>
            <a:off x="255199" y="490558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Cloud9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6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1BAD-0780-E343-BCE4-2EE449DD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83722282-DDEF-3742-ABD5-05C8031C2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696" y="1193800"/>
            <a:ext cx="4019482" cy="3949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EDC1A-2D7B-D242-A702-E0ADE5A2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04" y="604682"/>
            <a:ext cx="4882323" cy="3099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08BA3597-5BF7-1B44-8239-9B11C0CE77E0}"/>
              </a:ext>
            </a:extLst>
          </p:cNvPr>
          <p:cNvSpPr/>
          <p:nvPr/>
        </p:nvSpPr>
        <p:spPr>
          <a:xfrm>
            <a:off x="2320814" y="657274"/>
            <a:ext cx="2374490" cy="434643"/>
          </a:xfrm>
          <a:prstGeom prst="borderCallout1">
            <a:avLst>
              <a:gd name="adj1" fmla="val 102480"/>
              <a:gd name="adj2" fmla="val 42973"/>
              <a:gd name="adj3" fmla="val 258785"/>
              <a:gd name="adj4" fmla="val 2267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kumimoji="1" lang="en-US" altLang="ja-JP" sz="1400" i="1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線吹き出し 1 (枠付き) 10">
            <a:extLst>
              <a:ext uri="{FF2B5EF4-FFF2-40B4-BE49-F238E27FC236}">
                <a16:creationId xmlns:a16="http://schemas.microsoft.com/office/drawing/2014/main" id="{BB1010A1-7B12-4846-9AAD-27F12BD9879C}"/>
              </a:ext>
            </a:extLst>
          </p:cNvPr>
          <p:cNvSpPr/>
          <p:nvPr/>
        </p:nvSpPr>
        <p:spPr>
          <a:xfrm>
            <a:off x="456981" y="2524121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92617"/>
              <a:gd name="adj4" fmla="val 11314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[Next step]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10">
            <a:extLst>
              <a:ext uri="{FF2B5EF4-FFF2-40B4-BE49-F238E27FC236}">
                <a16:creationId xmlns:a16="http://schemas.microsoft.com/office/drawing/2014/main" id="{64F73285-9177-5547-85B7-D050DF4840C1}"/>
              </a:ext>
            </a:extLst>
          </p:cNvPr>
          <p:cNvSpPr/>
          <p:nvPr/>
        </p:nvSpPr>
        <p:spPr>
          <a:xfrm>
            <a:off x="1179872" y="3873935"/>
            <a:ext cx="3950718" cy="434643"/>
          </a:xfrm>
          <a:prstGeom prst="borderCallout1">
            <a:avLst>
              <a:gd name="adj1" fmla="val 102480"/>
              <a:gd name="adj2" fmla="val 42973"/>
              <a:gd name="adj3" fmla="val 25093"/>
              <a:gd name="adj4" fmla="val 12771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手順の次ページ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[Network settings]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を設定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0D720-25AA-584A-80C9-B07A11605CE2}"/>
              </a:ext>
            </a:extLst>
          </p:cNvPr>
          <p:cNvSpPr/>
          <p:nvPr/>
        </p:nvSpPr>
        <p:spPr>
          <a:xfrm>
            <a:off x="6215668" y="1836881"/>
            <a:ext cx="2564091" cy="105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10">
            <a:extLst>
              <a:ext uri="{FF2B5EF4-FFF2-40B4-BE49-F238E27FC236}">
                <a16:creationId xmlns:a16="http://schemas.microsoft.com/office/drawing/2014/main" id="{DC6054AE-A4F4-E347-9093-89466F41C912}"/>
              </a:ext>
            </a:extLst>
          </p:cNvPr>
          <p:cNvSpPr/>
          <p:nvPr/>
        </p:nvSpPr>
        <p:spPr>
          <a:xfrm>
            <a:off x="6755850" y="173227"/>
            <a:ext cx="2275515" cy="1145078"/>
          </a:xfrm>
          <a:prstGeom prst="borderCallout1">
            <a:avLst>
              <a:gd name="adj1" fmla="val 103800"/>
              <a:gd name="adj2" fmla="val 15409"/>
              <a:gd name="adj3" fmla="val 145815"/>
              <a:gd name="adj4" fmla="val -56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 docker build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時などでメモリが不足することがあるので、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t3.small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以上が望ましい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6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47C2-D39F-1943-9778-8358FFDD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1D374-24A4-DB4B-9666-B2D6CA5E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3" y="1101944"/>
            <a:ext cx="5161935" cy="2105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6109270E-6D38-F54B-AD4A-93102994DC24}"/>
              </a:ext>
            </a:extLst>
          </p:cNvPr>
          <p:cNvSpPr/>
          <p:nvPr/>
        </p:nvSpPr>
        <p:spPr>
          <a:xfrm>
            <a:off x="1829339" y="1024718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45112"/>
              <a:gd name="adj4" fmla="val -142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ハンズオンで作成した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(Services -&gt; VPC </a:t>
            </a:r>
            <a:r>
              <a:rPr kumimoji="1" lang="ja-JP" altLang="en-US" sz="11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で確認</a:t>
            </a:r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6" name="線吹き出し 1 (枠付き) 10">
            <a:extLst>
              <a:ext uri="{FF2B5EF4-FFF2-40B4-BE49-F238E27FC236}">
                <a16:creationId xmlns:a16="http://schemas.microsoft.com/office/drawing/2014/main" id="{4A99E1CB-3ADA-0D49-809A-3DA49B0761E1}"/>
              </a:ext>
            </a:extLst>
          </p:cNvPr>
          <p:cNvSpPr/>
          <p:nvPr/>
        </p:nvSpPr>
        <p:spPr>
          <a:xfrm>
            <a:off x="110613" y="3038259"/>
            <a:ext cx="3219677" cy="582961"/>
          </a:xfrm>
          <a:prstGeom prst="borderCallout1">
            <a:avLst>
              <a:gd name="adj1" fmla="val 544"/>
              <a:gd name="adj2" fmla="val 66742"/>
              <a:gd name="adj3" fmla="val -71004"/>
              <a:gd name="adj4" fmla="val 628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のいずれかを選択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(Services -&gt; VPC -&gt; Subnet</a:t>
            </a:r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で確認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2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線吹き出し 1 (枠付き) 10">
            <a:extLst>
              <a:ext uri="{FF2B5EF4-FFF2-40B4-BE49-F238E27FC236}">
                <a16:creationId xmlns:a16="http://schemas.microsoft.com/office/drawing/2014/main" id="{DF71997D-57F8-F34F-94BC-B4FE6B796103}"/>
              </a:ext>
            </a:extLst>
          </p:cNvPr>
          <p:cNvSpPr/>
          <p:nvPr/>
        </p:nvSpPr>
        <p:spPr>
          <a:xfrm>
            <a:off x="2780185" y="3731648"/>
            <a:ext cx="2115561" cy="434643"/>
          </a:xfrm>
          <a:prstGeom prst="borderCallout1">
            <a:avLst>
              <a:gd name="adj1" fmla="val 102480"/>
              <a:gd name="adj2" fmla="val 42973"/>
              <a:gd name="adj3" fmla="val -122426"/>
              <a:gd name="adj4" fmla="val 9869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[Next step]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A62A6-98C3-9A41-A568-F65935224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2286" y="619315"/>
            <a:ext cx="3941714" cy="4524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線吹き出し 1 (枠付き) 10">
            <a:extLst>
              <a:ext uri="{FF2B5EF4-FFF2-40B4-BE49-F238E27FC236}">
                <a16:creationId xmlns:a16="http://schemas.microsoft.com/office/drawing/2014/main" id="{35281545-03A2-6B4C-B8B0-010254AD205F}"/>
              </a:ext>
            </a:extLst>
          </p:cNvPr>
          <p:cNvSpPr/>
          <p:nvPr/>
        </p:nvSpPr>
        <p:spPr>
          <a:xfrm>
            <a:off x="5810864" y="2799215"/>
            <a:ext cx="3086611" cy="434643"/>
          </a:xfrm>
          <a:prstGeom prst="borderCallout1">
            <a:avLst>
              <a:gd name="adj1" fmla="val 102480"/>
              <a:gd name="adj2" fmla="val 42973"/>
              <a:gd name="adj3" fmla="val 467465"/>
              <a:gd name="adj4" fmla="val 7949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[Create environment]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6E22E6B-FAC3-F340-8062-CC307537AD8E}"/>
              </a:ext>
            </a:extLst>
          </p:cNvPr>
          <p:cNvSpPr/>
          <p:nvPr/>
        </p:nvSpPr>
        <p:spPr>
          <a:xfrm>
            <a:off x="0" y="2752003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1391C-88EC-E444-A6F8-A1CD9A019B02}"/>
              </a:ext>
            </a:extLst>
          </p:cNvPr>
          <p:cNvSpPr txBox="1"/>
          <p:nvPr/>
        </p:nvSpPr>
        <p:spPr>
          <a:xfrm>
            <a:off x="232521" y="281103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3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3B44-FE36-BF4B-991E-7D88D972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環境の設定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8B2B04-DEB7-9447-A3CC-9BA4D0F76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14" y="529106"/>
            <a:ext cx="4934372" cy="3538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線吹き出し 1 (枠付き) 10">
            <a:extLst>
              <a:ext uri="{FF2B5EF4-FFF2-40B4-BE49-F238E27FC236}">
                <a16:creationId xmlns:a16="http://schemas.microsoft.com/office/drawing/2014/main" id="{81D867F2-DE46-B149-9300-244C11E75AE3}"/>
              </a:ext>
            </a:extLst>
          </p:cNvPr>
          <p:cNvSpPr/>
          <p:nvPr/>
        </p:nvSpPr>
        <p:spPr>
          <a:xfrm>
            <a:off x="1784578" y="1550765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486427"/>
              <a:gd name="adj4" fmla="val 1122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ターミナルにコマンドを入力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71608-9193-594D-867C-4AAC70AC55A6}"/>
              </a:ext>
            </a:extLst>
          </p:cNvPr>
          <p:cNvSpPr/>
          <p:nvPr/>
        </p:nvSpPr>
        <p:spPr>
          <a:xfrm>
            <a:off x="589449" y="4126136"/>
            <a:ext cx="7413440" cy="861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git config --global 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user.name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”</a:t>
            </a:r>
            <a:r>
              <a:rPr lang="en-US" sz="1200" i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yourname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git config --global 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user.email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yourname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@abc.com</a:t>
            </a: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git config --global 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credential.helper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'!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codecommit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credential-helper $@'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git config --global </a:t>
            </a:r>
            <a:r>
              <a:rPr lang="en-US" sz="12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credential.UseHttpPath</a:t>
            </a:r>
            <a:r>
              <a:rPr lang="en-US" sz="12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19275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6B64-BEE2-D947-BB48-AB8D96D5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の作成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35BBE-A944-8F46-8FCF-D2A3ED5B3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02" y="675224"/>
            <a:ext cx="3606468" cy="2656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83D731BE-DA92-1D4D-95D1-D20BD3293E97}"/>
              </a:ext>
            </a:extLst>
          </p:cNvPr>
          <p:cNvSpPr/>
          <p:nvPr/>
        </p:nvSpPr>
        <p:spPr>
          <a:xfrm>
            <a:off x="2577484" y="866563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34773"/>
              <a:gd name="adj4" fmla="val -171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[File]-[New File]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8FF0D-7761-1144-88D0-A87D4FC9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3" y="1492545"/>
            <a:ext cx="5454228" cy="2181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E34C5-102C-9948-81D4-AB038B1F8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13" y="2298480"/>
            <a:ext cx="3626223" cy="2715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線吹き出し 1 (枠付き) 10">
            <a:extLst>
              <a:ext uri="{FF2B5EF4-FFF2-40B4-BE49-F238E27FC236}">
                <a16:creationId xmlns:a16="http://schemas.microsoft.com/office/drawing/2014/main" id="{6AB653A6-D525-2547-90E7-B18C5B92EF88}"/>
              </a:ext>
            </a:extLst>
          </p:cNvPr>
          <p:cNvSpPr/>
          <p:nvPr/>
        </p:nvSpPr>
        <p:spPr>
          <a:xfrm>
            <a:off x="2899963" y="1863837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312827"/>
              <a:gd name="adj4" fmla="val 1618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[File]-[Save As...]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41CDA-31A2-8447-96C8-E0DE78FE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943" y="2611490"/>
            <a:ext cx="3477613" cy="2439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線吹き出し 1 (枠付き) 10">
            <a:extLst>
              <a:ext uri="{FF2B5EF4-FFF2-40B4-BE49-F238E27FC236}">
                <a16:creationId xmlns:a16="http://schemas.microsoft.com/office/drawing/2014/main" id="{4F047BF2-3352-9C4F-ACEC-36437BD3EB2C}"/>
              </a:ext>
            </a:extLst>
          </p:cNvPr>
          <p:cNvSpPr/>
          <p:nvPr/>
        </p:nvSpPr>
        <p:spPr>
          <a:xfrm>
            <a:off x="5797161" y="2244172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49525"/>
              <a:gd name="adj4" fmla="val 288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ファイル名に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A3A9AD12-387A-914A-9753-CDF32EBB07DA}"/>
              </a:ext>
            </a:extLst>
          </p:cNvPr>
          <p:cNvSpPr/>
          <p:nvPr/>
        </p:nvSpPr>
        <p:spPr>
          <a:xfrm>
            <a:off x="6109424" y="3813120"/>
            <a:ext cx="1962742" cy="434643"/>
          </a:xfrm>
          <a:prstGeom prst="borderCallout1">
            <a:avLst>
              <a:gd name="adj1" fmla="val 102480"/>
              <a:gd name="adj2" fmla="val 42973"/>
              <a:gd name="adj3" fmla="val 201016"/>
              <a:gd name="adj4" fmla="val 3704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[Save]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7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線吹き出し 1 (枠付き) 12"/>
          <p:cNvSpPr/>
          <p:nvPr/>
        </p:nvSpPr>
        <p:spPr>
          <a:xfrm>
            <a:off x="5607438" y="2147808"/>
            <a:ext cx="3329307" cy="892770"/>
          </a:xfrm>
          <a:prstGeom prst="borderCallout1">
            <a:avLst>
              <a:gd name="adj1" fmla="val 1219"/>
              <a:gd name="adj2" fmla="val -2822"/>
              <a:gd name="adj3" fmla="val -78394"/>
              <a:gd name="adj4" fmla="val -692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これにより、ローカル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ディレクトリ配下がコンテナ内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var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/www/html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ディレクトリ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にコピーされます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6757" y="721599"/>
            <a:ext cx="8619988" cy="75185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前ページで作成した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に以下の内容を入力して保存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 </a:t>
            </a:r>
            <a:r>
              <a:rPr lang="ja-JP" altLang="en-US" sz="1200" b="1">
                <a:latin typeface="Amazon Ember" panose="020B0603020204020204" pitchFamily="34" charset="0"/>
                <a:cs typeface="Amazon Ember" panose="020B0603020204020204" pitchFamily="34" charset="0"/>
              </a:rPr>
              <a:t>ハンズオン資料の中に上記のコードを置いているので、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</a:t>
            </a:r>
            <a:r>
              <a:rPr lang="ja-JP" altLang="en-US" sz="1200" b="1">
                <a:latin typeface="Amazon Ember" panose="020B0603020204020204" pitchFamily="34" charset="0"/>
                <a:cs typeface="Amazon Ember" panose="020B0603020204020204" pitchFamily="34" charset="0"/>
              </a:rPr>
              <a:t>そちらをコピペして頂いて構いません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8947" y="1082767"/>
            <a:ext cx="30384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php:7.0-apache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COPY 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 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var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www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5607438" y="1088770"/>
            <a:ext cx="3329307" cy="953785"/>
          </a:xfrm>
          <a:prstGeom prst="borderCallout1">
            <a:avLst>
              <a:gd name="adj1" fmla="val 19729"/>
              <a:gd name="adj2" fmla="val -2822"/>
              <a:gd name="adj3" fmla="val 15488"/>
              <a:gd name="adj4" fmla="val -6820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これにより、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Hub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の公式イメージから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PHP/apache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イメージが取得されます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ja-JP" altLang="en-US" sz="1400" dirty="0">
                <a:latin typeface="Amazon Ember" panose="020B0603020204020204" pitchFamily="34" charset="0"/>
                <a:cs typeface="Amazon Ember" panose="020B0603020204020204" pitchFamily="34" charset="0"/>
              </a:rPr>
              <a:t>https://hub.docker.com/_/php/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9B0B2A50-5E8F-DA4A-B7B7-238D2304F67F}"/>
              </a:ext>
            </a:extLst>
          </p:cNvPr>
          <p:cNvSpPr txBox="1">
            <a:spLocks/>
          </p:cNvSpPr>
          <p:nvPr/>
        </p:nvSpPr>
        <p:spPr>
          <a:xfrm>
            <a:off x="316757" y="2833329"/>
            <a:ext cx="8619988" cy="751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 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フォルダーを作成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5BB1E9-9717-CB4B-88F7-9C8C29E973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957" y="3223485"/>
            <a:ext cx="2192225" cy="15426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E180E6-D228-FB48-85BC-A6D66977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82" y="3692457"/>
            <a:ext cx="1478478" cy="86244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7F82CA0-1188-B24D-A0B4-ABF57246CD2A}"/>
              </a:ext>
            </a:extLst>
          </p:cNvPr>
          <p:cNvCxnSpPr>
            <a:cxnSpLocks/>
          </p:cNvCxnSpPr>
          <p:nvPr/>
        </p:nvCxnSpPr>
        <p:spPr>
          <a:xfrm flipV="1">
            <a:off x="2587336" y="3744423"/>
            <a:ext cx="314046" cy="5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130CE398-042E-A04E-9378-462D9AEECA84}"/>
              </a:ext>
            </a:extLst>
          </p:cNvPr>
          <p:cNvSpPr/>
          <p:nvPr/>
        </p:nvSpPr>
        <p:spPr>
          <a:xfrm>
            <a:off x="5607437" y="3585180"/>
            <a:ext cx="3329307" cy="1058071"/>
          </a:xfrm>
          <a:prstGeom prst="borderCallout1">
            <a:avLst>
              <a:gd name="adj1" fmla="val 1219"/>
              <a:gd name="adj2" fmla="val -2822"/>
              <a:gd name="adj3" fmla="val 75893"/>
              <a:gd name="adj4" fmla="val -5012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このペインで、マウスを左クリックし、メニューから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Folder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を選択、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フォルダーを作成する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E699104-E665-404F-9862-ED22538B38AD}"/>
              </a:ext>
            </a:extLst>
          </p:cNvPr>
          <p:cNvSpPr/>
          <p:nvPr/>
        </p:nvSpPr>
        <p:spPr>
          <a:xfrm>
            <a:off x="2901382" y="4375953"/>
            <a:ext cx="996043" cy="178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585" y="803979"/>
            <a:ext cx="8619988" cy="739814"/>
          </a:xfrm>
        </p:spPr>
        <p:txBody>
          <a:bodyPr/>
          <a:lstStyle/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フォルダー内に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ファイルを作成</a:t>
            </a: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フォルダーを選択し、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File&gt;New File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で作成、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File&gt;Save As…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で保存</a:t>
            </a: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 </a:t>
            </a:r>
            <a:r>
              <a:rPr lang="ja-JP" altLang="en-US" sz="1200" b="1">
                <a:latin typeface="Amazon Ember" panose="020B0603020204020204" pitchFamily="34" charset="0"/>
                <a:cs typeface="Amazon Ember" panose="020B0603020204020204" pitchFamily="34" charset="0"/>
              </a:rPr>
              <a:t>ハンズオン資料の中に上記のコードを置いているので、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</a:t>
            </a:r>
            <a:r>
              <a:rPr lang="ja-JP" altLang="en-US" sz="1200" b="1">
                <a:latin typeface="Amazon Ember" panose="020B0603020204020204" pitchFamily="34" charset="0"/>
                <a:cs typeface="Amazon Ember" panose="020B0603020204020204" pitchFamily="34" charset="0"/>
              </a:rPr>
              <a:t>そちらをコピペして頂いて構いません</a:t>
            </a:r>
            <a:endParaRPr kumimoji="1" lang="en-US" altLang="ja-JP" sz="12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64451" y="1644714"/>
            <a:ext cx="3667711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head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&lt;title&gt;PHP Sample&lt;/title&gt;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head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body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&lt;?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echo 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gethostname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(); ?&gt;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body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512435" y="2494261"/>
            <a:ext cx="3329307" cy="517792"/>
          </a:xfrm>
          <a:prstGeom prst="borderCallout1">
            <a:avLst>
              <a:gd name="adj1" fmla="val 26457"/>
              <a:gd name="adj2" fmla="val 494"/>
              <a:gd name="adj3" fmla="val -9894"/>
              <a:gd name="adj4" fmla="val -3933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ホスト名を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表示する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アプリ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1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余裕のある方は好きなコードを書いてください</a:t>
            </a:r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</p:spTree>
    <p:extLst>
      <p:ext uri="{BB962C8B-B14F-4D97-AF65-F5344CB8AC3E}">
        <p14:creationId xmlns:p14="http://schemas.microsoft.com/office/powerpoint/2010/main" val="150686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EEC-892B-DB45-91CB-F1548591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 –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例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B2582-2C0A-2241-9301-D9DF770A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6" y="674688"/>
            <a:ext cx="8726562" cy="3949700"/>
          </a:xfrm>
        </p:spPr>
      </p:pic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FF8A04C2-FE89-8741-A643-E7B6A03DFC67}"/>
              </a:ext>
            </a:extLst>
          </p:cNvPr>
          <p:cNvSpPr/>
          <p:nvPr/>
        </p:nvSpPr>
        <p:spPr>
          <a:xfrm>
            <a:off x="3529256" y="2981150"/>
            <a:ext cx="3329307" cy="1068336"/>
          </a:xfrm>
          <a:prstGeom prst="borderCallout1">
            <a:avLst>
              <a:gd name="adj1" fmla="val 26457"/>
              <a:gd name="adj2" fmla="val 494"/>
              <a:gd name="adj3" fmla="val -152423"/>
              <a:gd name="adj4" fmla="val 1060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ここが「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」ではなく「・」ドットになっている場合は、保存されていません。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File&gt;Save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で保存してください。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19" y="2004773"/>
            <a:ext cx="4810161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4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〜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コンテナ起動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3" y="1580943"/>
            <a:ext cx="8619988" cy="1749422"/>
          </a:xfrm>
        </p:spPr>
        <p:txBody>
          <a:bodyPr/>
          <a:lstStyle/>
          <a:p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コンテナ起動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98764" y="1970477"/>
            <a:ext cx="7481164" cy="8925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build -t php-sample</a:t>
            </a:r>
            <a:r>
              <a:rPr lang="en-US" altLang="ja-JP" sz="13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.</a:t>
            </a:r>
            <a:r>
              <a:rPr lang="ja-JP" altLang="en-US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　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メモしておいたコマンド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(“xx”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の後はスペースとドット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lang="en-US" altLang="ja-JP" sz="13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images 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REPOSITORY     TAG      IMAGE ID         CREATED             SIZE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     latest   bc47e3ede49a     3 minutes ago       390 MB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98764" y="3360008"/>
            <a:ext cx="7481164" cy="8925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run --rm -p 8080:80 -d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3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ホスト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Port8080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でコンテナ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port80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にアクセス</a:t>
            </a:r>
            <a:endParaRPr lang="en-US" altLang="ja-JP" sz="13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ps</a:t>
            </a:r>
            <a:endParaRPr lang="en-US" altLang="ja-JP" sz="13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is-IS" altLang="ja-JP" sz="1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</a:t>
            </a:r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  IMAGE             ~ ~ ~ PORTS               NAMES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67776a2787dd    php-sample:latest ~ ~ ~ 0.0.0.0:8080-&gt;80/tcp  modest_wozniak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975FD-EA40-7340-8B85-8944382C6124}"/>
              </a:ext>
            </a:extLst>
          </p:cNvPr>
          <p:cNvSpPr/>
          <p:nvPr/>
        </p:nvSpPr>
        <p:spPr>
          <a:xfrm>
            <a:off x="374573" y="880092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ターミナルで作業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755F34A2-72B3-5A42-8DD5-3A1ADB877E15}"/>
              </a:ext>
            </a:extLst>
          </p:cNvPr>
          <p:cNvSpPr/>
          <p:nvPr/>
        </p:nvSpPr>
        <p:spPr>
          <a:xfrm>
            <a:off x="5327376" y="704867"/>
            <a:ext cx="3313044" cy="968523"/>
          </a:xfrm>
          <a:prstGeom prst="wedgeRectCallout">
            <a:avLst>
              <a:gd name="adj1" fmla="val -63247"/>
              <a:gd name="adj2" fmla="val 769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メモを忘れた方は、サービス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&gt;ECR</a:t>
            </a:r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、一覧から自身のリポジトリを選択、画面右上の「プッシュコマンドの表示」を押すとコマンドが表示されます。</a:t>
            </a:r>
            <a:endParaRPr kumimoji="1" lang="ja-JP" altLang="en-US" sz="12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92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〜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コンテナ動作確認と停止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3" y="717342"/>
            <a:ext cx="8619988" cy="22290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[Preview]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メニューの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[Preview Running Application]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を実行し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のページが表示されること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を確認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コンテナ停止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98763" y="3710477"/>
            <a:ext cx="7481165" cy="2923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stop </a:t>
            </a:r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67776a2787dd </a:t>
            </a:r>
            <a:r>
              <a:rPr lang="is-I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#`docker ps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`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で表示されたコンテナ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を指定</a:t>
            </a:r>
            <a:endParaRPr lang="en-US" altLang="ja-JP" sz="13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F5838-4CCE-F242-A19C-408664626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33" y="1370291"/>
            <a:ext cx="6870023" cy="15761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角丸四角形 13">
            <a:extLst>
              <a:ext uri="{FF2B5EF4-FFF2-40B4-BE49-F238E27FC236}">
                <a16:creationId xmlns:a16="http://schemas.microsoft.com/office/drawing/2014/main" id="{05885FD1-82B7-4748-B042-7B117A8799DA}"/>
              </a:ext>
            </a:extLst>
          </p:cNvPr>
          <p:cNvSpPr/>
          <p:nvPr/>
        </p:nvSpPr>
        <p:spPr>
          <a:xfrm>
            <a:off x="5427220" y="1370291"/>
            <a:ext cx="1776219" cy="11900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62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2" y="742098"/>
            <a:ext cx="8769427" cy="2045237"/>
          </a:xfrm>
        </p:spPr>
        <p:txBody>
          <a:bodyPr/>
          <a:lstStyle/>
          <a:p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ブラウザの別タブで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 &gt; 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&gt; [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レポジトリ名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]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を開き、「プッシュコマンドの表示」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を押すと、下記のコマンドを確認できる。それらを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上で実行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 err="1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ログイン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タグ付け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へのイメージ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22094" y="1668266"/>
            <a:ext cx="824648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get-login --no-include-email --region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</a:t>
            </a:r>
            <a:r>
              <a:rPr lang="ja-JP" altLang="en-US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login --username AWS --password-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stdin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xxxxxxx.dkr.ecr.ap-northeast-1.amazonaws.com</a:t>
            </a:r>
            <a:endParaRPr lang="en-US" altLang="ja-JP" sz="11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...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Login Succeeded 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 </a:t>
            </a:r>
            <a:r>
              <a:rPr lang="ja-JP" altLang="en-US" sz="11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ログインに成功することを確認する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2093" y="2837061"/>
            <a:ext cx="8405175" cy="2616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tag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XXXXXXXXXX.dkr.ecr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ap-northeast-1.amazonaws.com/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ja-JP" altLang="en-US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　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2093" y="3762667"/>
            <a:ext cx="8246485" cy="600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push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XXXXXXXXXX.dkr.ecr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ap-northeast-1.amazonaws.com/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endParaRPr lang="en-US" altLang="ja-JP" sz="11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...</a:t>
            </a:r>
          </a:p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latest: digest: sha256:... size: 3450 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 </a:t>
            </a:r>
            <a:r>
              <a:rPr lang="ja-JP" altLang="en-US" sz="110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イメージ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Push </a:t>
            </a:r>
            <a:r>
              <a:rPr lang="ja-JP" altLang="en-US" sz="110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に成功することを確認する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87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4948E4D1-0FB2-2543-862B-CF9A03167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181" y="2596028"/>
            <a:ext cx="7243638" cy="24507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700E705-955B-5D45-9DB5-47C2D598D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337" y="1213362"/>
            <a:ext cx="5161550" cy="109498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コンソールでのイメージ確認</a:t>
            </a:r>
          </a:p>
        </p:txBody>
      </p:sp>
      <p:sp>
        <p:nvSpPr>
          <p:cNvPr id="5" name="正方形/長方形 4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2941843" y="4143255"/>
            <a:ext cx="1216689" cy="43472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線吹き出し 1 (枠付き) 6"/>
          <p:cNvSpPr/>
          <p:nvPr/>
        </p:nvSpPr>
        <p:spPr>
          <a:xfrm>
            <a:off x="4423362" y="4360615"/>
            <a:ext cx="2829525" cy="622598"/>
          </a:xfrm>
          <a:prstGeom prst="borderCallout1">
            <a:avLst>
              <a:gd name="adj1" fmla="val 40855"/>
              <a:gd name="adj2" fmla="val 749"/>
              <a:gd name="adj3" fmla="val -6883"/>
              <a:gd name="adj4" fmla="val -970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のタグがついた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イメージがあることを確認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126521" y="1931375"/>
            <a:ext cx="2582065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8"/>
          <p:cNvSpPr/>
          <p:nvPr/>
        </p:nvSpPr>
        <p:spPr>
          <a:xfrm>
            <a:off x="5804829" y="1371357"/>
            <a:ext cx="3021827" cy="622598"/>
          </a:xfrm>
          <a:prstGeom prst="borderCallout1">
            <a:avLst>
              <a:gd name="adj1" fmla="val 90380"/>
              <a:gd name="adj2" fmla="val 158"/>
              <a:gd name="adj3" fmla="val 105217"/>
              <a:gd name="adj4" fmla="val -32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このあとのタスク定義で利用するためリポジトリ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URI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をメモしておく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65620-7083-FE4A-968F-0D2874F80657}"/>
              </a:ext>
            </a:extLst>
          </p:cNvPr>
          <p:cNvSpPr/>
          <p:nvPr/>
        </p:nvSpPr>
        <p:spPr>
          <a:xfrm>
            <a:off x="188536" y="565525"/>
            <a:ext cx="340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ECR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 Repositories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角丸四角形 7">
            <a:extLst>
              <a:ext uri="{FF2B5EF4-FFF2-40B4-BE49-F238E27FC236}">
                <a16:creationId xmlns:a16="http://schemas.microsoft.com/office/drawing/2014/main" id="{63B6EAA0-B083-5747-AAA0-F508B8355966}"/>
              </a:ext>
            </a:extLst>
          </p:cNvPr>
          <p:cNvSpPr/>
          <p:nvPr/>
        </p:nvSpPr>
        <p:spPr>
          <a:xfrm>
            <a:off x="2421506" y="1933910"/>
            <a:ext cx="520477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9">
            <a:extLst>
              <a:ext uri="{FF2B5EF4-FFF2-40B4-BE49-F238E27FC236}">
                <a16:creationId xmlns:a16="http://schemas.microsoft.com/office/drawing/2014/main" id="{CD343BB0-E2AF-4243-ADD3-5549721C63EF}"/>
              </a:ext>
            </a:extLst>
          </p:cNvPr>
          <p:cNvCxnSpPr>
            <a:cxnSpLocks/>
            <a:stCxn id="8" idx="1"/>
            <a:endCxn id="14" idx="3"/>
          </p:cNvCxnSpPr>
          <p:nvPr/>
        </p:nvCxnSpPr>
        <p:spPr>
          <a:xfrm flipH="1">
            <a:off x="2941983" y="2059732"/>
            <a:ext cx="184538" cy="2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9">
            <a:extLst>
              <a:ext uri="{FF2B5EF4-FFF2-40B4-BE49-F238E27FC236}">
                <a16:creationId xmlns:a16="http://schemas.microsoft.com/office/drawing/2014/main" id="{921E954D-28FE-134B-A0D6-320651D7DD3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2681745" y="2190624"/>
            <a:ext cx="868443" cy="1952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EB484-D3F8-B849-8440-2909DF928440}"/>
              </a:ext>
            </a:extLst>
          </p:cNvPr>
          <p:cNvSpPr/>
          <p:nvPr/>
        </p:nvSpPr>
        <p:spPr>
          <a:xfrm>
            <a:off x="3158296" y="1997974"/>
            <a:ext cx="364132" cy="125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1D179E-9A04-504F-95DB-9828309D1954}"/>
              </a:ext>
            </a:extLst>
          </p:cNvPr>
          <p:cNvSpPr/>
          <p:nvPr/>
        </p:nvSpPr>
        <p:spPr>
          <a:xfrm>
            <a:off x="3133384" y="4164445"/>
            <a:ext cx="524216" cy="12708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タスク定義・サービス作成</a:t>
            </a:r>
          </a:p>
        </p:txBody>
      </p:sp>
    </p:spTree>
    <p:extLst>
      <p:ext uri="{BB962C8B-B14F-4D97-AF65-F5344CB8AC3E}">
        <p14:creationId xmlns:p14="http://schemas.microsoft.com/office/powerpoint/2010/main" val="107336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8402" y="3053451"/>
            <a:ext cx="764165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75933" y="3786082"/>
            <a:ext cx="810652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07868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65976051-EF65-6A43-B734-9072FAB0961A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D70C2A-378E-6C40-98FA-1E25D5F417EF}"/>
              </a:ext>
            </a:extLst>
          </p:cNvPr>
          <p:cNvSpPr txBox="1"/>
          <p:nvPr/>
        </p:nvSpPr>
        <p:spPr>
          <a:xfrm>
            <a:off x="5911314" y="404769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タスク定義・サービス作成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3612F548-077F-F340-BD32-C75DDCF351C9}"/>
              </a:ext>
            </a:extLst>
          </p:cNvPr>
          <p:cNvSpPr/>
          <p:nvPr/>
        </p:nvSpPr>
        <p:spPr>
          <a:xfrm>
            <a:off x="3586904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1" name="Graphic 137">
            <a:extLst>
              <a:ext uri="{FF2B5EF4-FFF2-40B4-BE49-F238E27FC236}">
                <a16:creationId xmlns:a16="http://schemas.microsoft.com/office/drawing/2014/main" id="{31916A91-F377-5649-A34E-CE85A84FE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1E1829F-8B5C-114A-9D27-A37860FD4135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2139263E-CADF-A94C-B782-0379D31F4985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A5C6863-3250-744B-A7C4-69BBEB6DCB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DB27BF18-7004-4D43-AAA8-6E152831D588}"/>
              </a:ext>
            </a:extLst>
          </p:cNvPr>
          <p:cNvGrpSpPr/>
          <p:nvPr/>
        </p:nvGrpSpPr>
        <p:grpSpPr>
          <a:xfrm>
            <a:off x="2614489" y="1717867"/>
            <a:ext cx="4727996" cy="1746369"/>
            <a:chOff x="5989955" y="1106838"/>
            <a:chExt cx="4727996" cy="1746369"/>
          </a:xfrm>
        </p:grpSpPr>
        <p:cxnSp>
          <p:nvCxnSpPr>
            <p:cNvPr id="30" name="Straight Connector 41">
              <a:extLst>
                <a:ext uri="{FF2B5EF4-FFF2-40B4-BE49-F238E27FC236}">
                  <a16:creationId xmlns:a16="http://schemas.microsoft.com/office/drawing/2014/main" id="{307DDD3D-EB36-40B9-ACF4-70216616B899}"/>
                </a:ext>
              </a:extLst>
            </p:cNvPr>
            <p:cNvCxnSpPr>
              <a:cxnSpLocks/>
              <a:stCxn id="58" idx="3"/>
              <a:endCxn id="51" idx="1"/>
            </p:cNvCxnSpPr>
            <p:nvPr/>
          </p:nvCxnSpPr>
          <p:spPr>
            <a:xfrm>
              <a:off x="6715281" y="1730295"/>
              <a:ext cx="678950" cy="564537"/>
            </a:xfrm>
            <a:prstGeom prst="line">
              <a:avLst/>
            </a:prstGeom>
            <a:noFill/>
            <a:ln w="25400" cap="flat" cmpd="sng" algn="ctr">
              <a:solidFill>
                <a:srgbClr val="FF96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A25D354E-4021-4495-A8D7-4FF260F01C3D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 flipV="1">
              <a:off x="6715281" y="1106838"/>
              <a:ext cx="675381" cy="623457"/>
            </a:xfrm>
            <a:prstGeom prst="line">
              <a:avLst/>
            </a:prstGeom>
            <a:noFill/>
            <a:ln w="25400" cap="flat" cmpd="sng" algn="ctr">
              <a:solidFill>
                <a:srgbClr val="FF96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E235FFB5-B917-4F29-AAA5-CFB289F0867B}"/>
                </a:ext>
              </a:extLst>
            </p:cNvPr>
            <p:cNvSpPr txBox="1"/>
            <p:nvPr/>
          </p:nvSpPr>
          <p:spPr>
            <a:xfrm>
              <a:off x="8299898" y="1744632"/>
              <a:ext cx="1234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Service</a:t>
              </a:r>
            </a:p>
          </p:txBody>
        </p:sp>
        <p:sp>
          <p:nvSpPr>
            <p:cNvPr id="49" name="Content Placeholder 1">
              <a:extLst>
                <a:ext uri="{FF2B5EF4-FFF2-40B4-BE49-F238E27FC236}">
                  <a16:creationId xmlns:a16="http://schemas.microsoft.com/office/drawing/2014/main" id="{048B1DAE-408F-4DC0-B42A-22E5E2B53D42}"/>
                </a:ext>
              </a:extLst>
            </p:cNvPr>
            <p:cNvSpPr txBox="1">
              <a:spLocks/>
            </p:cNvSpPr>
            <p:nvPr/>
          </p:nvSpPr>
          <p:spPr>
            <a:xfrm>
              <a:off x="8541825" y="2050747"/>
              <a:ext cx="2176126" cy="8024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実行する</a:t>
              </a:r>
              <a:r>
                <a:rPr kumimoji="0" lang="en-US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Task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の数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(n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個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)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を定義</a:t>
              </a: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ELB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と連携</a:t>
              </a:r>
              <a:endPara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起動タイプ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後述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)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を設定</a:t>
              </a: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8" name="Graphic 63">
              <a:extLst>
                <a:ext uri="{FF2B5EF4-FFF2-40B4-BE49-F238E27FC236}">
                  <a16:creationId xmlns:a16="http://schemas.microsoft.com/office/drawing/2014/main" id="{A2450CF7-20E3-447C-90F4-E50044A2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89955" y="1210478"/>
              <a:ext cx="725326" cy="103963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22374F-CFF7-4E46-8AB6-A2881FA4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6"/>
            <a:ext cx="8593851" cy="545192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1" lang="ja-JP" altLang="en-US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Definition, Task, Service, Cluster</a:t>
            </a:r>
            <a:r>
              <a:rPr kumimoji="1" lang="ja-JP" altLang="en-US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の関係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1A34680-EEF4-4E98-AD9A-E64343E4516E}"/>
              </a:ext>
            </a:extLst>
          </p:cNvPr>
          <p:cNvSpPr txBox="1"/>
          <p:nvPr/>
        </p:nvSpPr>
        <p:spPr>
          <a:xfrm>
            <a:off x="5017820" y="969665"/>
            <a:ext cx="84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5854C5-D31C-4B77-8599-494B07C4DEF6}"/>
              </a:ext>
            </a:extLst>
          </p:cNvPr>
          <p:cNvSpPr txBox="1">
            <a:spLocks/>
          </p:cNvSpPr>
          <p:nvPr/>
        </p:nvSpPr>
        <p:spPr>
          <a:xfrm>
            <a:off x="5129472" y="1259558"/>
            <a:ext cx="2413037" cy="734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１つまたは複数のコンテナを</a:t>
            </a: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として定義</a:t>
            </a:r>
            <a:endParaRPr kumimoji="0" lang="en-US" altLang="ja-JP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内のコンテナは同一ホスト上で実行される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BB74E96-735B-4806-B536-36439F57739A}"/>
              </a:ext>
            </a:extLst>
          </p:cNvPr>
          <p:cNvGrpSpPr/>
          <p:nvPr/>
        </p:nvGrpSpPr>
        <p:grpSpPr>
          <a:xfrm>
            <a:off x="4015196" y="1200458"/>
            <a:ext cx="921312" cy="1034818"/>
            <a:chOff x="4417951" y="1065602"/>
            <a:chExt cx="921312" cy="1034818"/>
          </a:xfrm>
        </p:grpSpPr>
        <p:sp>
          <p:nvSpPr>
            <p:cNvPr id="56" name="Rectangle 114">
              <a:extLst>
                <a:ext uri="{FF2B5EF4-FFF2-40B4-BE49-F238E27FC236}">
                  <a16:creationId xmlns:a16="http://schemas.microsoft.com/office/drawing/2014/main" id="{0644A5BA-4A85-45C2-968E-18C35E236B2C}"/>
                </a:ext>
              </a:extLst>
            </p:cNvPr>
            <p:cNvSpPr/>
            <p:nvPr/>
          </p:nvSpPr>
          <p:spPr>
            <a:xfrm>
              <a:off x="4417951" y="1065602"/>
              <a:ext cx="921312" cy="1034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0C8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2" name="Graphic 98">
              <a:extLst>
                <a:ext uri="{FF2B5EF4-FFF2-40B4-BE49-F238E27FC236}">
                  <a16:creationId xmlns:a16="http://schemas.microsoft.com/office/drawing/2014/main" id="{8256DD28-4CEF-42B1-BDD4-2E25639E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6526" y="1109787"/>
              <a:ext cx="450810" cy="450810"/>
            </a:xfrm>
            <a:prstGeom prst="rect">
              <a:avLst/>
            </a:prstGeom>
          </p:spPr>
        </p:pic>
        <p:pic>
          <p:nvPicPr>
            <p:cNvPr id="53" name="Graphic 98">
              <a:extLst>
                <a:ext uri="{FF2B5EF4-FFF2-40B4-BE49-F238E27FC236}">
                  <a16:creationId xmlns:a16="http://schemas.microsoft.com/office/drawing/2014/main" id="{408AD977-C094-44F6-B7C6-F961ED0A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6526" y="1589397"/>
              <a:ext cx="450810" cy="450810"/>
            </a:xfrm>
            <a:prstGeom prst="rect">
              <a:avLst/>
            </a:prstGeom>
          </p:spPr>
        </p:pic>
      </p:grp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B992F985-8D9E-471E-B443-1CAD8D1762E4}"/>
              </a:ext>
            </a:extLst>
          </p:cNvPr>
          <p:cNvSpPr/>
          <p:nvPr/>
        </p:nvSpPr>
        <p:spPr>
          <a:xfrm>
            <a:off x="2422187" y="917318"/>
            <a:ext cx="5146580" cy="2801682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B3EE3BEA-81B1-410B-BC49-BAF9ED843BD8}"/>
              </a:ext>
            </a:extLst>
          </p:cNvPr>
          <p:cNvSpPr txBox="1"/>
          <p:nvPr/>
        </p:nvSpPr>
        <p:spPr>
          <a:xfrm>
            <a:off x="4393753" y="3723366"/>
            <a:ext cx="229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Cluster</a:t>
            </a:r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19C7FD96-8163-1F4D-B95E-B70326E0C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2582" y="3765330"/>
            <a:ext cx="711200" cy="711200"/>
          </a:xfrm>
          <a:prstGeom prst="rect">
            <a:avLst/>
          </a:prstGeom>
        </p:spPr>
      </p:pic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335D7F4-1F11-7C41-9B34-70432D1BD2FB}"/>
              </a:ext>
            </a:extLst>
          </p:cNvPr>
          <p:cNvGrpSpPr/>
          <p:nvPr/>
        </p:nvGrpSpPr>
        <p:grpSpPr>
          <a:xfrm>
            <a:off x="4018765" y="2388452"/>
            <a:ext cx="921312" cy="1034818"/>
            <a:chOff x="4417951" y="1065602"/>
            <a:chExt cx="921312" cy="1034818"/>
          </a:xfrm>
        </p:grpSpPr>
        <p:sp>
          <p:nvSpPr>
            <p:cNvPr id="51" name="Rectangle 114">
              <a:extLst>
                <a:ext uri="{FF2B5EF4-FFF2-40B4-BE49-F238E27FC236}">
                  <a16:creationId xmlns:a16="http://schemas.microsoft.com/office/drawing/2014/main" id="{C2EF54AB-202B-A542-B3CA-3D3A9C733BCA}"/>
                </a:ext>
              </a:extLst>
            </p:cNvPr>
            <p:cNvSpPr/>
            <p:nvPr/>
          </p:nvSpPr>
          <p:spPr>
            <a:xfrm>
              <a:off x="4417951" y="1065602"/>
              <a:ext cx="921312" cy="1034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0C8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5" name="Graphic 98">
              <a:extLst>
                <a:ext uri="{FF2B5EF4-FFF2-40B4-BE49-F238E27FC236}">
                  <a16:creationId xmlns:a16="http://schemas.microsoft.com/office/drawing/2014/main" id="{E6C2AAF1-C7CD-BE4C-B6DF-EF534B88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6526" y="1109787"/>
              <a:ext cx="450810" cy="450810"/>
            </a:xfrm>
            <a:prstGeom prst="rect">
              <a:avLst/>
            </a:prstGeom>
          </p:spPr>
        </p:pic>
        <p:pic>
          <p:nvPicPr>
            <p:cNvPr id="57" name="Graphic 98">
              <a:extLst>
                <a:ext uri="{FF2B5EF4-FFF2-40B4-BE49-F238E27FC236}">
                  <a16:creationId xmlns:a16="http://schemas.microsoft.com/office/drawing/2014/main" id="{9A2A384F-2397-0447-9C5A-1395BD587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6526" y="1589397"/>
              <a:ext cx="450810" cy="450810"/>
            </a:xfrm>
            <a:prstGeom prst="rect">
              <a:avLst/>
            </a:prstGeom>
          </p:spPr>
        </p:pic>
      </p:grpSp>
      <p:sp>
        <p:nvSpPr>
          <p:cNvPr id="59" name="Rounded Rectangle 6">
            <a:extLst>
              <a:ext uri="{FF2B5EF4-FFF2-40B4-BE49-F238E27FC236}">
                <a16:creationId xmlns:a16="http://schemas.microsoft.com/office/drawing/2014/main" id="{6EF55872-D49A-B449-AA1D-869A06E1725E}"/>
              </a:ext>
            </a:extLst>
          </p:cNvPr>
          <p:cNvSpPr/>
          <p:nvPr/>
        </p:nvSpPr>
        <p:spPr>
          <a:xfrm>
            <a:off x="3910519" y="969665"/>
            <a:ext cx="3511685" cy="1371659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0" name="Graphic 6">
            <a:extLst>
              <a:ext uri="{FF2B5EF4-FFF2-40B4-BE49-F238E27FC236}">
                <a16:creationId xmlns:a16="http://schemas.microsoft.com/office/drawing/2014/main" id="{ACA15537-D890-A44E-9A23-44ACCC60A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7085" y="3761924"/>
            <a:ext cx="711200" cy="711200"/>
          </a:xfrm>
          <a:prstGeom prst="rect">
            <a:avLst/>
          </a:prstGeom>
        </p:spPr>
      </p:pic>
      <p:pic>
        <p:nvPicPr>
          <p:cNvPr id="61" name="Graphic 6">
            <a:extLst>
              <a:ext uri="{FF2B5EF4-FFF2-40B4-BE49-F238E27FC236}">
                <a16:creationId xmlns:a16="http://schemas.microsoft.com/office/drawing/2014/main" id="{BA16903D-788F-3A41-AF72-4ED383C28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8582" y="3771347"/>
            <a:ext cx="711200" cy="711200"/>
          </a:xfrm>
          <a:prstGeom prst="rect">
            <a:avLst/>
          </a:prstGeom>
        </p:spPr>
      </p:pic>
      <p:sp>
        <p:nvSpPr>
          <p:cNvPr id="62" name="Rounded Rectangle 6">
            <a:extLst>
              <a:ext uri="{FF2B5EF4-FFF2-40B4-BE49-F238E27FC236}">
                <a16:creationId xmlns:a16="http://schemas.microsoft.com/office/drawing/2014/main" id="{AFFDB215-C4A3-5447-9410-60FA23950CDB}"/>
              </a:ext>
            </a:extLst>
          </p:cNvPr>
          <p:cNvSpPr/>
          <p:nvPr/>
        </p:nvSpPr>
        <p:spPr>
          <a:xfrm>
            <a:off x="2159540" y="817123"/>
            <a:ext cx="5561627" cy="3764605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0055D731-9107-BB41-80CA-5E258B77CF11}"/>
              </a:ext>
            </a:extLst>
          </p:cNvPr>
          <p:cNvSpPr txBox="1">
            <a:spLocks/>
          </p:cNvSpPr>
          <p:nvPr/>
        </p:nvSpPr>
        <p:spPr>
          <a:xfrm>
            <a:off x="5166359" y="3989582"/>
            <a:ext cx="2376150" cy="802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や</a:t>
            </a: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が稼働する環境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91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11" y="1749845"/>
            <a:ext cx="6540070" cy="2010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 rot="2648021">
            <a:off x="7434187" y="-344857"/>
            <a:ext cx="2649341" cy="13649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6" name="線吹き出し 1 (枠付き) 5"/>
          <p:cNvSpPr/>
          <p:nvPr/>
        </p:nvSpPr>
        <p:spPr>
          <a:xfrm>
            <a:off x="293838" y="654293"/>
            <a:ext cx="7630962" cy="324175"/>
          </a:xfrm>
          <a:prstGeom prst="borderCallout1">
            <a:avLst>
              <a:gd name="adj1" fmla="val 60562"/>
              <a:gd name="adj2" fmla="val 3560"/>
              <a:gd name="adj3" fmla="val 85702"/>
              <a:gd name="adj4" fmla="val 215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が利用する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ロールを作成します。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96411" y="2497118"/>
            <a:ext cx="691682" cy="18288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270171" y="1688871"/>
            <a:ext cx="800930" cy="30324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stCxn id="8" idx="0"/>
            <a:endCxn id="9" idx="2"/>
          </p:cNvCxnSpPr>
          <p:nvPr/>
        </p:nvCxnSpPr>
        <p:spPr>
          <a:xfrm flipV="1">
            <a:off x="742252" y="1992115"/>
            <a:ext cx="928384" cy="505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5C914-8C06-054B-ADA8-BB0F9CE2F074}"/>
              </a:ext>
            </a:extLst>
          </p:cNvPr>
          <p:cNvSpPr/>
          <p:nvPr/>
        </p:nvSpPr>
        <p:spPr>
          <a:xfrm>
            <a:off x="293838" y="1191934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IAM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41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8DD6A-6871-C24E-9A5D-0E7CF8D9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7" y="482321"/>
            <a:ext cx="3328997" cy="455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02911" y="856096"/>
            <a:ext cx="912724" cy="30145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083387" y="949737"/>
            <a:ext cx="3468773" cy="1180375"/>
          </a:xfrm>
          <a:prstGeom prst="borderCallout1">
            <a:avLst>
              <a:gd name="adj1" fmla="val 33341"/>
              <a:gd name="adj2" fmla="val -1038"/>
              <a:gd name="adj3" fmla="val 33831"/>
              <a:gd name="adj4" fmla="val -1047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タイプで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Service &gt; </a:t>
            </a:r>
          </a:p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&gt; </a:t>
            </a:r>
          </a:p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– ECS 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を選択してから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Next: Permission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82118" y="3436536"/>
            <a:ext cx="754314" cy="18087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82116" y="3940211"/>
            <a:ext cx="754316" cy="15951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cxnSpLocks/>
            <a:stCxn id="8" idx="2"/>
            <a:endCxn id="7" idx="0"/>
          </p:cNvCxnSpPr>
          <p:nvPr/>
        </p:nvCxnSpPr>
        <p:spPr>
          <a:xfrm>
            <a:off x="959273" y="1157546"/>
            <a:ext cx="2" cy="2278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cxnSpLocks/>
            <a:stCxn id="7" idx="2"/>
            <a:endCxn id="9" idx="0"/>
          </p:cNvCxnSpPr>
          <p:nvPr/>
        </p:nvCxnSpPr>
        <p:spPr>
          <a:xfrm flipH="1">
            <a:off x="959274" y="3617407"/>
            <a:ext cx="1" cy="322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0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本ハンズオンで構築する構成図</a:t>
            </a:r>
          </a:p>
        </p:txBody>
      </p:sp>
      <p:pic>
        <p:nvPicPr>
          <p:cNvPr id="137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91" y="814208"/>
            <a:ext cx="215900" cy="241300"/>
          </a:xfrm>
          <a:prstGeom prst="rect">
            <a:avLst/>
          </a:prstGeom>
        </p:spPr>
      </p:pic>
      <p:pic>
        <p:nvPicPr>
          <p:cNvPr id="139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98" y="804184"/>
            <a:ext cx="215900" cy="241300"/>
          </a:xfrm>
          <a:prstGeom prst="rect">
            <a:avLst/>
          </a:prstGeom>
        </p:spPr>
      </p:pic>
      <p:pic>
        <p:nvPicPr>
          <p:cNvPr id="19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47" y="1909035"/>
            <a:ext cx="530774" cy="530774"/>
          </a:xfrm>
          <a:prstGeom prst="rect">
            <a:avLst/>
          </a:prstGeom>
        </p:spPr>
      </p:pic>
      <p:pic>
        <p:nvPicPr>
          <p:cNvPr id="193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55" y="2529199"/>
            <a:ext cx="347748" cy="530774"/>
          </a:xfrm>
          <a:prstGeom prst="rect">
            <a:avLst/>
          </a:prstGeom>
        </p:spPr>
      </p:pic>
      <p:sp>
        <p:nvSpPr>
          <p:cNvPr id="194" name="テキスト ボックス 193"/>
          <p:cNvSpPr txBox="1"/>
          <p:nvPr/>
        </p:nvSpPr>
        <p:spPr>
          <a:xfrm>
            <a:off x="640897" y="3077066"/>
            <a:ext cx="95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External</a:t>
            </a:r>
          </a:p>
          <a:p>
            <a:pPr algn="ctr"/>
            <a:r>
              <a:rPr kumimoji="1"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</a:t>
            </a:r>
          </a:p>
        </p:txBody>
      </p:sp>
      <p:cxnSp>
        <p:nvCxnSpPr>
          <p:cNvPr id="196" name="カギ線コネクタ 195"/>
          <p:cNvCxnSpPr>
            <a:cxnSpLocks/>
          </p:cNvCxnSpPr>
          <p:nvPr/>
        </p:nvCxnSpPr>
        <p:spPr>
          <a:xfrm flipV="1">
            <a:off x="1292203" y="1893570"/>
            <a:ext cx="1694088" cy="901016"/>
          </a:xfrm>
          <a:prstGeom prst="bentConnector3">
            <a:avLst>
              <a:gd name="adj1" fmla="val 33306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34">
            <a:extLst>
              <a:ext uri="{FF2B5EF4-FFF2-40B4-BE49-F238E27FC236}">
                <a16:creationId xmlns:a16="http://schemas.microsoft.com/office/drawing/2014/main" id="{BFC4A3A1-E222-ED4D-A614-F66A0EBEA392}"/>
              </a:ext>
            </a:extLst>
          </p:cNvPr>
          <p:cNvSpPr/>
          <p:nvPr/>
        </p:nvSpPr>
        <p:spPr>
          <a:xfrm>
            <a:off x="2247678" y="605442"/>
            <a:ext cx="5727921" cy="4449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A21C3BF2-2588-B34B-8B63-39E46864D703}"/>
              </a:ext>
            </a:extLst>
          </p:cNvPr>
          <p:cNvSpPr/>
          <p:nvPr/>
        </p:nvSpPr>
        <p:spPr>
          <a:xfrm>
            <a:off x="2600012" y="935497"/>
            <a:ext cx="5087930" cy="398374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25B9F9BC-FFB3-1042-A885-26DF5FF3500A}"/>
              </a:ext>
            </a:extLst>
          </p:cNvPr>
          <p:cNvSpPr/>
          <p:nvPr/>
        </p:nvSpPr>
        <p:spPr>
          <a:xfrm>
            <a:off x="2447612" y="783097"/>
            <a:ext cx="5087930" cy="39837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3"/>
                </a:solidFill>
              </a:rPr>
              <a:t>Availability Zone a/c</a:t>
            </a:r>
          </a:p>
        </p:txBody>
      </p:sp>
      <p:sp>
        <p:nvSpPr>
          <p:cNvPr id="136" name="Rounded Rectangle 21"/>
          <p:cNvSpPr/>
          <p:nvPr/>
        </p:nvSpPr>
        <p:spPr>
          <a:xfrm>
            <a:off x="2589103" y="941632"/>
            <a:ext cx="1404115" cy="3393590"/>
          </a:xfrm>
          <a:prstGeom prst="roundRect">
            <a:avLst>
              <a:gd name="adj" fmla="val 5944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8" name="Rounded Rectangle 21"/>
          <p:cNvSpPr/>
          <p:nvPr/>
        </p:nvSpPr>
        <p:spPr>
          <a:xfrm>
            <a:off x="4057248" y="941632"/>
            <a:ext cx="3291364" cy="3393590"/>
          </a:xfrm>
          <a:prstGeom prst="roundRect">
            <a:avLst>
              <a:gd name="adj" fmla="val 5299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5" name="TextBox 32"/>
          <p:cNvSpPr txBox="1">
            <a:spLocks noChangeArrowheads="1"/>
          </p:cNvSpPr>
          <p:nvPr/>
        </p:nvSpPr>
        <p:spPr bwMode="auto">
          <a:xfrm>
            <a:off x="2876441" y="932397"/>
            <a:ext cx="12823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 Subnet</a:t>
            </a:r>
            <a:endPara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8" name="TextBox 32"/>
          <p:cNvSpPr txBox="1">
            <a:spLocks noChangeArrowheads="1"/>
          </p:cNvSpPr>
          <p:nvPr/>
        </p:nvSpPr>
        <p:spPr bwMode="auto">
          <a:xfrm>
            <a:off x="6083614" y="973761"/>
            <a:ext cx="11874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Subnet</a:t>
            </a:r>
            <a:endPara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2600127" y="2186073"/>
            <a:ext cx="1402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(External)</a:t>
            </a:r>
          </a:p>
        </p:txBody>
      </p:sp>
      <p:sp>
        <p:nvSpPr>
          <p:cNvPr id="153" name="正方形/長方形 152"/>
          <p:cNvSpPr/>
          <p:nvPr/>
        </p:nvSpPr>
        <p:spPr>
          <a:xfrm>
            <a:off x="4600388" y="1323151"/>
            <a:ext cx="2084603" cy="23163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4772515" y="1338067"/>
            <a:ext cx="1589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589103" y="3622578"/>
            <a:ext cx="1422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 Gateway</a:t>
            </a:r>
          </a:p>
        </p:txBody>
      </p:sp>
      <p:cxnSp>
        <p:nvCxnSpPr>
          <p:cNvPr id="225" name="カギ線コネクタ 224"/>
          <p:cNvCxnSpPr>
            <a:cxnSpLocks/>
            <a:endCxn id="54" idx="1"/>
          </p:cNvCxnSpPr>
          <p:nvPr/>
        </p:nvCxnSpPr>
        <p:spPr>
          <a:xfrm>
            <a:off x="3529930" y="1893570"/>
            <a:ext cx="1395865" cy="650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カギ線コネクタ 227"/>
          <p:cNvCxnSpPr>
            <a:cxnSpLocks/>
            <a:endCxn id="57" idx="1"/>
          </p:cNvCxnSpPr>
          <p:nvPr/>
        </p:nvCxnSpPr>
        <p:spPr>
          <a:xfrm>
            <a:off x="3529930" y="1893570"/>
            <a:ext cx="1524988" cy="380367"/>
          </a:xfrm>
          <a:prstGeom prst="bentConnector3">
            <a:avLst>
              <a:gd name="adj1" fmla="val 45558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8" name="図 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631" y="1468872"/>
            <a:ext cx="1237362" cy="1350243"/>
          </a:xfrm>
          <a:prstGeom prst="rect">
            <a:avLst/>
          </a:prstGeom>
        </p:spPr>
      </p:pic>
      <p:cxnSp>
        <p:nvCxnSpPr>
          <p:cNvPr id="231" name="カギ線コネクタ 230"/>
          <p:cNvCxnSpPr>
            <a:cxnSpLocks/>
            <a:endCxn id="61" idx="1"/>
          </p:cNvCxnSpPr>
          <p:nvPr/>
        </p:nvCxnSpPr>
        <p:spPr>
          <a:xfrm>
            <a:off x="3529930" y="1893570"/>
            <a:ext cx="1395865" cy="9765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1" name="Group 21"/>
          <p:cNvGrpSpPr>
            <a:grpSpLocks/>
          </p:cNvGrpSpPr>
          <p:nvPr/>
        </p:nvGrpSpPr>
        <p:grpSpPr bwMode="auto">
          <a:xfrm>
            <a:off x="4683325" y="1613722"/>
            <a:ext cx="1941027" cy="1949572"/>
            <a:chOff x="545458" y="4783771"/>
            <a:chExt cx="2293787" cy="1733798"/>
          </a:xfrm>
        </p:grpSpPr>
        <p:sp>
          <p:nvSpPr>
            <p:cNvPr id="242" name="Rounded Rectangle 23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3" name="Rounded Rectangle 24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pic>
        <p:nvPicPr>
          <p:cNvPr id="50" name="Graphic 11">
            <a:extLst>
              <a:ext uri="{FF2B5EF4-FFF2-40B4-BE49-F238E27FC236}">
                <a16:creationId xmlns:a16="http://schemas.microsoft.com/office/drawing/2014/main" id="{D5858D61-85E6-DC47-9A2D-7EC969BF7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7679" y="605443"/>
            <a:ext cx="330200" cy="330200"/>
          </a:xfrm>
          <a:prstGeom prst="rect">
            <a:avLst/>
          </a:prstGeom>
        </p:spPr>
      </p:pic>
      <p:pic>
        <p:nvPicPr>
          <p:cNvPr id="53" name="Graphic 30">
            <a:extLst>
              <a:ext uri="{FF2B5EF4-FFF2-40B4-BE49-F238E27FC236}">
                <a16:creationId xmlns:a16="http://schemas.microsoft.com/office/drawing/2014/main" id="{3B68058B-C028-6540-AC40-0E5C12A84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7565" y="1219982"/>
            <a:ext cx="373574" cy="373574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D50DC23-710D-5D4F-A7D8-67612FC59FDC}"/>
              </a:ext>
            </a:extLst>
          </p:cNvPr>
          <p:cNvGrpSpPr/>
          <p:nvPr/>
        </p:nvGrpSpPr>
        <p:grpSpPr>
          <a:xfrm>
            <a:off x="4787350" y="1702477"/>
            <a:ext cx="827801" cy="827801"/>
            <a:chOff x="8103273" y="2416119"/>
            <a:chExt cx="827801" cy="827801"/>
          </a:xfrm>
        </p:grpSpPr>
        <p:pic>
          <p:nvPicPr>
            <p:cNvPr id="55" name="Graphic 135">
              <a:extLst>
                <a:ext uri="{FF2B5EF4-FFF2-40B4-BE49-F238E27FC236}">
                  <a16:creationId xmlns:a16="http://schemas.microsoft.com/office/drawing/2014/main" id="{94207523-ADAD-4742-A2D7-10AA586A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54" name="Graphic 13">
              <a:extLst>
                <a:ext uri="{FF2B5EF4-FFF2-40B4-BE49-F238E27FC236}">
                  <a16:creationId xmlns:a16="http://schemas.microsoft.com/office/drawing/2014/main" id="{95A202D1-EB9F-FA4C-91E5-C4C46888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56" name="Graphic 13">
              <a:extLst>
                <a:ext uri="{FF2B5EF4-FFF2-40B4-BE49-F238E27FC236}">
                  <a16:creationId xmlns:a16="http://schemas.microsoft.com/office/drawing/2014/main" id="{DE8A8871-44A0-AB4C-97DB-DB0A70B2F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57" name="Graphic 16">
              <a:extLst>
                <a:ext uri="{FF2B5EF4-FFF2-40B4-BE49-F238E27FC236}">
                  <a16:creationId xmlns:a16="http://schemas.microsoft.com/office/drawing/2014/main" id="{31AA7671-F575-644B-94C3-FAFEA5E4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D82379F8-415B-994D-836C-E788D81CDBB0}"/>
              </a:ext>
            </a:extLst>
          </p:cNvPr>
          <p:cNvGrpSpPr/>
          <p:nvPr/>
        </p:nvGrpSpPr>
        <p:grpSpPr>
          <a:xfrm>
            <a:off x="4787350" y="2613980"/>
            <a:ext cx="827801" cy="827801"/>
            <a:chOff x="8103273" y="2416119"/>
            <a:chExt cx="827801" cy="827801"/>
          </a:xfrm>
        </p:grpSpPr>
        <p:pic>
          <p:nvPicPr>
            <p:cNvPr id="60" name="Graphic 135">
              <a:extLst>
                <a:ext uri="{FF2B5EF4-FFF2-40B4-BE49-F238E27FC236}">
                  <a16:creationId xmlns:a16="http://schemas.microsoft.com/office/drawing/2014/main" id="{8F55ACBE-0365-2047-831D-F00CEE78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61" name="Graphic 13">
              <a:extLst>
                <a:ext uri="{FF2B5EF4-FFF2-40B4-BE49-F238E27FC236}">
                  <a16:creationId xmlns:a16="http://schemas.microsoft.com/office/drawing/2014/main" id="{717763AA-2256-A743-A38F-E7EDDFFF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62" name="Graphic 13">
              <a:extLst>
                <a:ext uri="{FF2B5EF4-FFF2-40B4-BE49-F238E27FC236}">
                  <a16:creationId xmlns:a16="http://schemas.microsoft.com/office/drawing/2014/main" id="{6F8DE43E-A36E-AF48-8892-D8ED6DD9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63" name="Graphic 16">
              <a:extLst>
                <a:ext uri="{FF2B5EF4-FFF2-40B4-BE49-F238E27FC236}">
                  <a16:creationId xmlns:a16="http://schemas.microsoft.com/office/drawing/2014/main" id="{3650704A-7863-1E47-BCB7-EBB7D7226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65053545-1302-8A42-87EC-644469782AEF}"/>
              </a:ext>
            </a:extLst>
          </p:cNvPr>
          <p:cNvGrpSpPr/>
          <p:nvPr/>
        </p:nvGrpSpPr>
        <p:grpSpPr>
          <a:xfrm>
            <a:off x="5669616" y="1696725"/>
            <a:ext cx="827801" cy="827801"/>
            <a:chOff x="8103273" y="2416119"/>
            <a:chExt cx="827801" cy="827801"/>
          </a:xfrm>
        </p:grpSpPr>
        <p:pic>
          <p:nvPicPr>
            <p:cNvPr id="65" name="Graphic 135">
              <a:extLst>
                <a:ext uri="{FF2B5EF4-FFF2-40B4-BE49-F238E27FC236}">
                  <a16:creationId xmlns:a16="http://schemas.microsoft.com/office/drawing/2014/main" id="{657A235E-FC9C-744D-85B5-B78672863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66" name="Graphic 13">
              <a:extLst>
                <a:ext uri="{FF2B5EF4-FFF2-40B4-BE49-F238E27FC236}">
                  <a16:creationId xmlns:a16="http://schemas.microsoft.com/office/drawing/2014/main" id="{EF8D13DA-452C-1E42-8CB8-51E8184E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67" name="Graphic 13">
              <a:extLst>
                <a:ext uri="{FF2B5EF4-FFF2-40B4-BE49-F238E27FC236}">
                  <a16:creationId xmlns:a16="http://schemas.microsoft.com/office/drawing/2014/main" id="{8E414D57-891C-724E-8798-F08886A0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68" name="Graphic 16">
              <a:extLst>
                <a:ext uri="{FF2B5EF4-FFF2-40B4-BE49-F238E27FC236}">
                  <a16:creationId xmlns:a16="http://schemas.microsoft.com/office/drawing/2014/main" id="{B0987C23-C680-CF4B-95E0-9022EFCB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107122E0-4B74-ED48-936D-B8CABB196354}"/>
              </a:ext>
            </a:extLst>
          </p:cNvPr>
          <p:cNvGrpSpPr/>
          <p:nvPr/>
        </p:nvGrpSpPr>
        <p:grpSpPr>
          <a:xfrm>
            <a:off x="5669616" y="2608228"/>
            <a:ext cx="827801" cy="827801"/>
            <a:chOff x="8103273" y="2416119"/>
            <a:chExt cx="827801" cy="827801"/>
          </a:xfrm>
        </p:grpSpPr>
        <p:pic>
          <p:nvPicPr>
            <p:cNvPr id="70" name="Graphic 135">
              <a:extLst>
                <a:ext uri="{FF2B5EF4-FFF2-40B4-BE49-F238E27FC236}">
                  <a16:creationId xmlns:a16="http://schemas.microsoft.com/office/drawing/2014/main" id="{AA9C6750-272B-1E4F-B438-A6A045F0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71" name="Graphic 13">
              <a:extLst>
                <a:ext uri="{FF2B5EF4-FFF2-40B4-BE49-F238E27FC236}">
                  <a16:creationId xmlns:a16="http://schemas.microsoft.com/office/drawing/2014/main" id="{674832E0-24CA-AD4D-B70E-5061BF62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72" name="Graphic 13">
              <a:extLst>
                <a:ext uri="{FF2B5EF4-FFF2-40B4-BE49-F238E27FC236}">
                  <a16:creationId xmlns:a16="http://schemas.microsoft.com/office/drawing/2014/main" id="{CBD5C391-E9B0-FE49-9F9E-55680202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73" name="Graphic 16">
              <a:extLst>
                <a:ext uri="{FF2B5EF4-FFF2-40B4-BE49-F238E27FC236}">
                  <a16:creationId xmlns:a16="http://schemas.microsoft.com/office/drawing/2014/main" id="{429ABCB9-86CA-F44F-B16F-40794C524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pic>
        <p:nvPicPr>
          <p:cNvPr id="78" name="Graphic 40">
            <a:extLst>
              <a:ext uri="{FF2B5EF4-FFF2-40B4-BE49-F238E27FC236}">
                <a16:creationId xmlns:a16="http://schemas.microsoft.com/office/drawing/2014/main" id="{37662C79-7D53-8847-9B9B-5F0762B9E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32474" y="3077066"/>
            <a:ext cx="469900" cy="469900"/>
          </a:xfrm>
          <a:prstGeom prst="rect">
            <a:avLst/>
          </a:prstGeom>
        </p:spPr>
      </p:pic>
      <p:pic>
        <p:nvPicPr>
          <p:cNvPr id="79" name="Graphic 16">
            <a:extLst>
              <a:ext uri="{FF2B5EF4-FFF2-40B4-BE49-F238E27FC236}">
                <a16:creationId xmlns:a16="http://schemas.microsoft.com/office/drawing/2014/main" id="{531FA5BE-A5FC-BE43-8E2C-81342683B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6440" y="1658620"/>
            <a:ext cx="469900" cy="469900"/>
          </a:xfrm>
          <a:prstGeom prst="rect">
            <a:avLst/>
          </a:prstGeom>
        </p:spPr>
      </p:pic>
      <p:cxnSp>
        <p:nvCxnSpPr>
          <p:cNvPr id="198" name="カギ線コネクタ 197"/>
          <p:cNvCxnSpPr>
            <a:cxnSpLocks/>
            <a:stCxn id="192" idx="3"/>
          </p:cNvCxnSpPr>
          <p:nvPr/>
        </p:nvCxnSpPr>
        <p:spPr>
          <a:xfrm flipV="1">
            <a:off x="1392321" y="1893570"/>
            <a:ext cx="1593970" cy="280852"/>
          </a:xfrm>
          <a:prstGeom prst="bentConnector3">
            <a:avLst>
              <a:gd name="adj1" fmla="val 2871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5" name="Picture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061" y="1739259"/>
            <a:ext cx="543447" cy="3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46812-96CE-8743-8D06-300270172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1276883"/>
            <a:ext cx="8312727" cy="25897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7407807" y="3512257"/>
            <a:ext cx="812225" cy="31481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CEE6F-54E2-1F42-8A84-0CC37F92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0" y="1153182"/>
            <a:ext cx="8283659" cy="1983988"/>
          </a:xfrm>
          <a:prstGeom prst="rect">
            <a:avLst/>
          </a:prstGeom>
        </p:spPr>
      </p:pic>
      <p:sp>
        <p:nvSpPr>
          <p:cNvPr id="13" name="線吹き出し 1 (枠付き) 12"/>
          <p:cNvSpPr/>
          <p:nvPr/>
        </p:nvSpPr>
        <p:spPr>
          <a:xfrm>
            <a:off x="4357980" y="1149745"/>
            <a:ext cx="4503978" cy="520910"/>
          </a:xfrm>
          <a:prstGeom prst="borderCallout1">
            <a:avLst>
              <a:gd name="adj1" fmla="val 102203"/>
              <a:gd name="adj2" fmla="val 1797"/>
              <a:gd name="adj3" fmla="val 313767"/>
              <a:gd name="adj4" fmla="val -2769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n-US" altLang="ja-JP" dirty="0" err="1">
                <a:hlinkClick r:id="rId4"/>
              </a:rPr>
              <a:t>AWSCodeDeployRoleForECS</a:t>
            </a:r>
            <a:endParaRPr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lvl="0" algn="ctr" defTabSz="914400"/>
            <a:r>
              <a:rPr lang="ja-JP" altLang="en-US" sz="1400" dirty="0">
                <a:latin typeface="Amazon Ember" panose="020B0603020204020204" pitchFamily="34" charset="0"/>
                <a:ea typeface="Meiryo" charset="-128"/>
                <a:cs typeface="Amazon Ember" panose="020B0603020204020204" pitchFamily="34" charset="0"/>
              </a:rPr>
              <a:t>ポリシーが表示されていることを確認し</a:t>
            </a:r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Next: Tags</a:t>
            </a:r>
          </a:p>
        </p:txBody>
      </p:sp>
    </p:spTree>
    <p:extLst>
      <p:ext uri="{BB962C8B-B14F-4D97-AF65-F5344CB8AC3E}">
        <p14:creationId xmlns:p14="http://schemas.microsoft.com/office/powerpoint/2010/main" val="331601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D9A128-5A59-464A-8E70-F6B7070F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38" y="2349758"/>
            <a:ext cx="3873919" cy="2558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B1DBF-EC93-6A42-B3CC-65F7457F5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1" y="757363"/>
            <a:ext cx="4103641" cy="1592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893348" y="4722360"/>
            <a:ext cx="475009" cy="1753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783140" y="2887734"/>
            <a:ext cx="1464914" cy="18485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281732" y="1650137"/>
            <a:ext cx="3698240" cy="544586"/>
          </a:xfrm>
          <a:prstGeom prst="borderCallout1">
            <a:avLst>
              <a:gd name="adj1" fmla="val 97860"/>
              <a:gd name="adj2" fmla="val 5275"/>
              <a:gd name="adj3" fmla="val 222045"/>
              <a:gd name="adj4" fmla="val -533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ロール名は</a:t>
            </a:r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CodeDeployRoleforECS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にして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role</a:t>
            </a:r>
          </a:p>
        </p:txBody>
      </p:sp>
      <p:cxnSp>
        <p:nvCxnSpPr>
          <p:cNvPr id="11" name="直線矢印コネクタ 10"/>
          <p:cNvCxnSpPr>
            <a:cxnSpLocks/>
            <a:stCxn id="10" idx="2"/>
            <a:endCxn id="9" idx="0"/>
          </p:cNvCxnSpPr>
          <p:nvPr/>
        </p:nvCxnSpPr>
        <p:spPr>
          <a:xfrm>
            <a:off x="5515597" y="3072587"/>
            <a:ext cx="1615256" cy="1649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9">
            <a:extLst>
              <a:ext uri="{FF2B5EF4-FFF2-40B4-BE49-F238E27FC236}">
                <a16:creationId xmlns:a16="http://schemas.microsoft.com/office/drawing/2014/main" id="{EC4D68B5-DC73-E848-94F4-CCCA90427B60}"/>
              </a:ext>
            </a:extLst>
          </p:cNvPr>
          <p:cNvSpPr/>
          <p:nvPr/>
        </p:nvSpPr>
        <p:spPr>
          <a:xfrm>
            <a:off x="4042740" y="2160662"/>
            <a:ext cx="493155" cy="17792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10">
            <a:extLst>
              <a:ext uri="{FF2B5EF4-FFF2-40B4-BE49-F238E27FC236}">
                <a16:creationId xmlns:a16="http://schemas.microsoft.com/office/drawing/2014/main" id="{FA92D548-41B2-9146-8523-7AC1385C839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289318" y="2338584"/>
            <a:ext cx="493822" cy="630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2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811" y="824084"/>
            <a:ext cx="8071498" cy="418445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</p:spPr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816084" y="1347963"/>
            <a:ext cx="1081295" cy="26393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965960" y="1505772"/>
            <a:ext cx="302692" cy="334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1897379" y="1907200"/>
            <a:ext cx="1430437" cy="32795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10" y="2235156"/>
            <a:ext cx="4940446" cy="286766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/>
          <p:cNvSpPr/>
          <p:nvPr/>
        </p:nvSpPr>
        <p:spPr>
          <a:xfrm>
            <a:off x="3968833" y="2823921"/>
            <a:ext cx="2259247" cy="154134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endCxn id="12" idx="0"/>
          </p:cNvCxnSpPr>
          <p:nvPr/>
        </p:nvCxnSpPr>
        <p:spPr>
          <a:xfrm>
            <a:off x="3361113" y="2140118"/>
            <a:ext cx="1737344" cy="683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8016240" y="4709545"/>
            <a:ext cx="690880" cy="32795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14"/>
          <p:cNvCxnSpPr>
            <a:stCxn id="12" idx="3"/>
            <a:endCxn id="14" idx="0"/>
          </p:cNvCxnSpPr>
          <p:nvPr/>
        </p:nvCxnSpPr>
        <p:spPr>
          <a:xfrm>
            <a:off x="6228080" y="3594591"/>
            <a:ext cx="2133600" cy="1114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9E273-9073-B742-9E5D-B2A7E916C379}"/>
              </a:ext>
            </a:extLst>
          </p:cNvPr>
          <p:cNvSpPr/>
          <p:nvPr/>
        </p:nvSpPr>
        <p:spPr>
          <a:xfrm>
            <a:off x="280943" y="535044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ECS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88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6" y="550126"/>
            <a:ext cx="3315207" cy="45197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4326614" y="831716"/>
            <a:ext cx="3537226" cy="512664"/>
          </a:xfrm>
          <a:prstGeom prst="borderCallout1">
            <a:avLst>
              <a:gd name="adj1" fmla="val 35377"/>
              <a:gd name="adj2" fmla="val -1716"/>
              <a:gd name="adj3" fmla="val 37029"/>
              <a:gd name="adj4" fmla="val -3712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タスク名を指定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789536" y="4728457"/>
            <a:ext cx="893445" cy="34138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399810" y="3606040"/>
            <a:ext cx="1771102" cy="56490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4326614" y="3488937"/>
            <a:ext cx="3537226" cy="825649"/>
          </a:xfrm>
          <a:prstGeom prst="borderCallout1">
            <a:avLst>
              <a:gd name="adj1" fmla="val 35377"/>
              <a:gd name="adj2" fmla="val -1716"/>
              <a:gd name="adj3" fmla="val 38830"/>
              <a:gd name="adj4" fmla="val -3061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タスクに割り当てるメモリ／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0.5GB/0.25vCPU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endCxn id="7" idx="0"/>
          </p:cNvCxnSpPr>
          <p:nvPr/>
        </p:nvCxnSpPr>
        <p:spPr>
          <a:xfrm flipH="1">
            <a:off x="1236259" y="4170943"/>
            <a:ext cx="607409" cy="557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線吹き出し 1 (枠付き) 11">
            <a:extLst>
              <a:ext uri="{FF2B5EF4-FFF2-40B4-BE49-F238E27FC236}">
                <a16:creationId xmlns:a16="http://schemas.microsoft.com/office/drawing/2014/main" id="{EF3BB36D-FA45-9848-B656-248DD5A33C6E}"/>
              </a:ext>
            </a:extLst>
          </p:cNvPr>
          <p:cNvSpPr/>
          <p:nvPr/>
        </p:nvSpPr>
        <p:spPr>
          <a:xfrm>
            <a:off x="4326614" y="1491170"/>
            <a:ext cx="3537226" cy="512664"/>
          </a:xfrm>
          <a:prstGeom prst="borderCallout1">
            <a:avLst>
              <a:gd name="adj1" fmla="val 35377"/>
              <a:gd name="adj2" fmla="val -1716"/>
              <a:gd name="adj3" fmla="val 7993"/>
              <a:gd name="adj4" fmla="val -4614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 Role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なし</a:t>
            </a:r>
            <a:r>
              <a:rPr kumimoji="1" lang="en-US" altLang="ja-JP" sz="14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/None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06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" y="893795"/>
            <a:ext cx="5761578" cy="36250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5665253" y="1289291"/>
            <a:ext cx="3261576" cy="1237154"/>
          </a:xfrm>
          <a:prstGeom prst="borderCallout1">
            <a:avLst>
              <a:gd name="adj1" fmla="val 37653"/>
              <a:gd name="adj2" fmla="val -3509"/>
              <a:gd name="adj3" fmla="val 38929"/>
              <a:gd name="adj4" fmla="val -422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利用する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イメージを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&lt;ECR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のリポジトリ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URI&gt;:&lt;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タグ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の形式で指定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今回のタグは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latest)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リポジトリは以前の手順と同じものを指定する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665253" y="2665980"/>
            <a:ext cx="3261575" cy="892770"/>
          </a:xfrm>
          <a:prstGeom prst="borderCallout1">
            <a:avLst>
              <a:gd name="adj1" fmla="val 26825"/>
              <a:gd name="adj2" fmla="val -3509"/>
              <a:gd name="adj3" fmla="val 23114"/>
              <a:gd name="adj4" fmla="val -4224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コンテナに割り当てられる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Memory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のリミットを定義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SoftLimit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128MB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を指定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5665253" y="4031672"/>
            <a:ext cx="3261576" cy="503543"/>
          </a:xfrm>
          <a:prstGeom prst="borderCallout1">
            <a:avLst>
              <a:gd name="adj1" fmla="val 42154"/>
              <a:gd name="adj2" fmla="val -3741"/>
              <a:gd name="adj3" fmla="val 36162"/>
              <a:gd name="adj4" fmla="val -4305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に設定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665252" y="642024"/>
            <a:ext cx="3261576" cy="503543"/>
          </a:xfrm>
          <a:prstGeom prst="borderCallout1">
            <a:avLst>
              <a:gd name="adj1" fmla="val 42154"/>
              <a:gd name="adj2" fmla="val -3741"/>
              <a:gd name="adj3" fmla="val 139280"/>
              <a:gd name="adj4" fmla="val -4317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コンテナ名を指定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後続の手順の関係上今回は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に固定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CDF38-9292-8C40-8EF1-4527E9D3BE3A}"/>
              </a:ext>
            </a:extLst>
          </p:cNvPr>
          <p:cNvSpPr/>
          <p:nvPr/>
        </p:nvSpPr>
        <p:spPr>
          <a:xfrm>
            <a:off x="1511406" y="1668702"/>
            <a:ext cx="521434" cy="16786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3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0" y="675224"/>
            <a:ext cx="6585289" cy="40811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551408" y="845309"/>
            <a:ext cx="3261576" cy="947342"/>
          </a:xfrm>
          <a:prstGeom prst="borderCallout1">
            <a:avLst>
              <a:gd name="adj1" fmla="val 42154"/>
              <a:gd name="adj2" fmla="val -3741"/>
              <a:gd name="adj3" fmla="val 38878"/>
              <a:gd name="adj4" fmla="val -482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各コンテナに対しての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予約を定義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1/4Core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予約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(1024 CPU units = 1Core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なので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256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45" y="4728542"/>
            <a:ext cx="1562235" cy="381033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7048419" y="4756408"/>
            <a:ext cx="713361" cy="30603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5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8EF4F-A8F9-3444-A9A3-F0F18E20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73" y="596566"/>
            <a:ext cx="4559300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角丸四角形 8"/>
          <p:cNvSpPr/>
          <p:nvPr/>
        </p:nvSpPr>
        <p:spPr>
          <a:xfrm>
            <a:off x="4873964" y="4659441"/>
            <a:ext cx="481760" cy="2653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31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8" y="1053210"/>
            <a:ext cx="4397121" cy="338357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842352" y="2561068"/>
            <a:ext cx="1112614" cy="30107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18027" y="3263493"/>
            <a:ext cx="1036939" cy="23799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  <a:endCxn id="6" idx="0"/>
          </p:cNvCxnSpPr>
          <p:nvPr/>
        </p:nvCxnSpPr>
        <p:spPr>
          <a:xfrm>
            <a:off x="3398659" y="2862145"/>
            <a:ext cx="37838" cy="401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051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7" y="573477"/>
            <a:ext cx="4003669" cy="39986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5260101" y="1845205"/>
            <a:ext cx="2802320" cy="534920"/>
          </a:xfrm>
          <a:prstGeom prst="borderCallout1">
            <a:avLst>
              <a:gd name="adj1" fmla="val 37653"/>
              <a:gd name="adj2" fmla="val -3509"/>
              <a:gd name="adj3" fmla="val 203129"/>
              <a:gd name="adj4" fmla="val -6940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先ほど作成したタスク定義とクラスターを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指定</a:t>
            </a:r>
            <a:r>
              <a:rPr kumimoji="1" lang="ja-JP" altLang="en-US" sz="12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Fargate-cluster)</a:t>
            </a:r>
            <a:endParaRPr lang="ja-JP" altLang="en-US" sz="1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348990" y="2190172"/>
            <a:ext cx="63675" cy="657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kumimoji="1" lang="ja-JP" altLang="en-US" sz="6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260102" y="656536"/>
            <a:ext cx="2802320" cy="711978"/>
          </a:xfrm>
          <a:prstGeom prst="borderCallout1">
            <a:avLst>
              <a:gd name="adj1" fmla="val 37653"/>
              <a:gd name="adj2" fmla="val -3509"/>
              <a:gd name="adj3" fmla="val 90280"/>
              <a:gd name="adj4" fmla="val -1037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Launch Type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7">
            <a:extLst>
              <a:ext uri="{FF2B5EF4-FFF2-40B4-BE49-F238E27FC236}">
                <a16:creationId xmlns:a16="http://schemas.microsoft.com/office/drawing/2014/main" id="{1F79CDEA-E21A-1A4B-867C-12F57E6A7F3E}"/>
              </a:ext>
            </a:extLst>
          </p:cNvPr>
          <p:cNvSpPr/>
          <p:nvPr/>
        </p:nvSpPr>
        <p:spPr>
          <a:xfrm>
            <a:off x="5260101" y="2476828"/>
            <a:ext cx="2802320" cy="588412"/>
          </a:xfrm>
          <a:prstGeom prst="borderCallout1">
            <a:avLst>
              <a:gd name="adj1" fmla="val 37653"/>
              <a:gd name="adj2" fmla="val -3509"/>
              <a:gd name="adj3" fmla="val 131928"/>
              <a:gd name="adj4" fmla="val -6785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name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260102" y="3136066"/>
            <a:ext cx="2802319" cy="711978"/>
          </a:xfrm>
          <a:prstGeom prst="borderCallout1">
            <a:avLst>
              <a:gd name="adj1" fmla="val 26825"/>
              <a:gd name="adj2" fmla="val -3509"/>
              <a:gd name="adj3" fmla="val 101073"/>
              <a:gd name="adj4" fmla="val -6767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初期起動タスク数を指定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タスクを起動する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40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A90C3C-FAD6-E343-BA75-6CB65AF9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1" y="675224"/>
            <a:ext cx="4945380" cy="4270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59724-FEB9-644A-A2EC-D7A4EEE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14">
            <a:extLst>
              <a:ext uri="{FF2B5EF4-FFF2-40B4-BE49-F238E27FC236}">
                <a16:creationId xmlns:a16="http://schemas.microsoft.com/office/drawing/2014/main" id="{82920252-0C3D-F949-AF46-35C9F013B08B}"/>
              </a:ext>
            </a:extLst>
          </p:cNvPr>
          <p:cNvSpPr/>
          <p:nvPr/>
        </p:nvSpPr>
        <p:spPr>
          <a:xfrm>
            <a:off x="4791872" y="4613001"/>
            <a:ext cx="671426" cy="25728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3">
            <a:extLst>
              <a:ext uri="{FF2B5EF4-FFF2-40B4-BE49-F238E27FC236}">
                <a16:creationId xmlns:a16="http://schemas.microsoft.com/office/drawing/2014/main" id="{EB39E691-9945-FF49-A534-EF4DD20CEAE0}"/>
              </a:ext>
            </a:extLst>
          </p:cNvPr>
          <p:cNvSpPr/>
          <p:nvPr/>
        </p:nvSpPr>
        <p:spPr>
          <a:xfrm>
            <a:off x="5863003" y="887648"/>
            <a:ext cx="2802320" cy="711978"/>
          </a:xfrm>
          <a:prstGeom prst="borderCallout1">
            <a:avLst>
              <a:gd name="adj1" fmla="val 75759"/>
              <a:gd name="adj2" fmla="val -3150"/>
              <a:gd name="adj3" fmla="val 82788"/>
              <a:gd name="adj4" fmla="val -4104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 Type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Blue/green deployment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3">
            <a:extLst>
              <a:ext uri="{FF2B5EF4-FFF2-40B4-BE49-F238E27FC236}">
                <a16:creationId xmlns:a16="http://schemas.microsoft.com/office/drawing/2014/main" id="{598352CE-188B-0D4D-B78B-6B9F361ADD62}"/>
              </a:ext>
            </a:extLst>
          </p:cNvPr>
          <p:cNvSpPr/>
          <p:nvPr/>
        </p:nvSpPr>
        <p:spPr>
          <a:xfrm>
            <a:off x="5863003" y="2115130"/>
            <a:ext cx="2802320" cy="711978"/>
          </a:xfrm>
          <a:prstGeom prst="borderCallout1">
            <a:avLst>
              <a:gd name="adj1" fmla="val 75759"/>
              <a:gd name="adj2" fmla="val -3150"/>
              <a:gd name="adj3" fmla="val 131723"/>
              <a:gd name="adj4" fmla="val -360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Role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は先ほど作成した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CodeDeployRoleforECS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9525" algn="ctr"/>
            <a:r>
              <a:rPr kumimoji="1" lang="ja-JP" altLang="en-US" sz="3200"/>
              <a:t>ハンズオンは</a:t>
            </a:r>
            <a:r>
              <a:rPr kumimoji="1" lang="ja-JP" altLang="en-US" sz="3200" dirty="0"/>
              <a:t>すべて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ja-JP" altLang="en-US" sz="3200"/>
              <a:t>東京リージョン</a:t>
            </a:r>
            <a:r>
              <a:rPr kumimoji="1" lang="en-US" altLang="ja-JP" sz="3200" u="sng" dirty="0"/>
              <a:t/>
            </a:r>
            <a:br>
              <a:rPr kumimoji="1" lang="en-US" altLang="ja-JP" sz="3200" u="sng" dirty="0"/>
            </a:br>
            <a:r>
              <a:rPr kumimoji="1" lang="ja-JP" altLang="en-US" sz="3200"/>
              <a:t>で実施します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1090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" y="773231"/>
            <a:ext cx="5341614" cy="27078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6085839" y="1260043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87998"/>
              <a:gd name="adj4" fmla="val -798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(10.1.0.0/16)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085839" y="2986401"/>
            <a:ext cx="2499362" cy="894719"/>
          </a:xfrm>
          <a:prstGeom prst="borderCallout1">
            <a:avLst>
              <a:gd name="adj1" fmla="val 36061"/>
              <a:gd name="adj2" fmla="val -1646"/>
              <a:gd name="adj3" fmla="val -24270"/>
              <a:gd name="adj4" fmla="val -9697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Default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SecurityGroup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r>
              <a:rPr kumimoji="1"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編集をおして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変更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)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6085839" y="2127162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9745"/>
              <a:gd name="adj4" fmla="val -792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内の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PrivateSubnet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を２つ選択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8"/>
          <p:cNvSpPr/>
          <p:nvPr/>
        </p:nvSpPr>
        <p:spPr>
          <a:xfrm>
            <a:off x="6085839" y="4123916"/>
            <a:ext cx="2499362" cy="894719"/>
          </a:xfrm>
          <a:prstGeom prst="borderCallout1">
            <a:avLst>
              <a:gd name="adj1" fmla="val 36061"/>
              <a:gd name="adj2" fmla="val -1646"/>
              <a:gd name="adj3" fmla="val -96791"/>
              <a:gd name="adj4" fmla="val -710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Auto-assign public IP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DISABLED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に変更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A04F33D-6FFE-F145-B6F5-4A37BB32E83A}"/>
              </a:ext>
            </a:extLst>
          </p:cNvPr>
          <p:cNvSpPr/>
          <p:nvPr/>
        </p:nvSpPr>
        <p:spPr>
          <a:xfrm>
            <a:off x="5941972" y="1849291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F9AE-10FB-394F-A3AF-0258584FD107}"/>
              </a:ext>
            </a:extLst>
          </p:cNvPr>
          <p:cNvSpPr txBox="1"/>
          <p:nvPr/>
        </p:nvSpPr>
        <p:spPr>
          <a:xfrm>
            <a:off x="6174493" y="1908321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よくある間違いポイント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4708B2A-EC87-3B45-8F31-591227E488F2}"/>
              </a:ext>
            </a:extLst>
          </p:cNvPr>
          <p:cNvSpPr/>
          <p:nvPr/>
        </p:nvSpPr>
        <p:spPr>
          <a:xfrm>
            <a:off x="5941972" y="2725072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AB50A-9378-4D4B-852E-E23FEBE4C6D1}"/>
              </a:ext>
            </a:extLst>
          </p:cNvPr>
          <p:cNvSpPr txBox="1"/>
          <p:nvPr/>
        </p:nvSpPr>
        <p:spPr>
          <a:xfrm>
            <a:off x="6174493" y="2784102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よくある間違いポイント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2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7B8FA80-2116-1F4C-8F5B-F9540AF1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1" y="637414"/>
            <a:ext cx="4388510" cy="24756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D3235C9-F830-304B-9824-F3E5F857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6" y="3233290"/>
            <a:ext cx="3468912" cy="18149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5444727" y="1051098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44860"/>
              <a:gd name="adj4" fmla="val -9778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Load Balancer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5444727" y="1811309"/>
            <a:ext cx="2164080" cy="518160"/>
          </a:xfrm>
          <a:prstGeom prst="borderCallout1">
            <a:avLst>
              <a:gd name="adj1" fmla="val 61182"/>
              <a:gd name="adj2" fmla="val -1646"/>
              <a:gd name="adj3" fmla="val 213705"/>
              <a:gd name="adj4" fmla="val -12110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724042" y="2832200"/>
            <a:ext cx="1015850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21">
            <a:extLst>
              <a:ext uri="{FF2B5EF4-FFF2-40B4-BE49-F238E27FC236}">
                <a16:creationId xmlns:a16="http://schemas.microsoft.com/office/drawing/2014/main" id="{EE361DAE-8292-2B42-858F-1B0EF891D8F9}"/>
              </a:ext>
            </a:extLst>
          </p:cNvPr>
          <p:cNvSpPr/>
          <p:nvPr/>
        </p:nvSpPr>
        <p:spPr>
          <a:xfrm>
            <a:off x="1662295" y="3510904"/>
            <a:ext cx="1939804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20">
            <a:extLst>
              <a:ext uri="{FF2B5EF4-FFF2-40B4-BE49-F238E27FC236}">
                <a16:creationId xmlns:a16="http://schemas.microsoft.com/office/drawing/2014/main" id="{5CCA9508-2E9E-2548-B0BD-F641EA4576A5}"/>
              </a:ext>
            </a:extLst>
          </p:cNvPr>
          <p:cNvSpPr/>
          <p:nvPr/>
        </p:nvSpPr>
        <p:spPr>
          <a:xfrm>
            <a:off x="5225419" y="3254356"/>
            <a:ext cx="2785712" cy="572274"/>
          </a:xfrm>
          <a:prstGeom prst="borderCallout1">
            <a:avLst>
              <a:gd name="adj1" fmla="val 61182"/>
              <a:gd name="adj2" fmla="val -1646"/>
              <a:gd name="adj3" fmla="val 66454"/>
              <a:gd name="adj4" fmla="val -558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リスナーポートは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create new</a:t>
            </a: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番を選択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角丸四角形 21">
            <a:extLst>
              <a:ext uri="{FF2B5EF4-FFF2-40B4-BE49-F238E27FC236}">
                <a16:creationId xmlns:a16="http://schemas.microsoft.com/office/drawing/2014/main" id="{76FA9547-BD4F-6544-9E47-91F0453D3C52}"/>
              </a:ext>
            </a:extLst>
          </p:cNvPr>
          <p:cNvSpPr/>
          <p:nvPr/>
        </p:nvSpPr>
        <p:spPr>
          <a:xfrm>
            <a:off x="1662295" y="4569158"/>
            <a:ext cx="1939804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7" name="線吹き出し 1 (枠付き) 20">
            <a:extLst>
              <a:ext uri="{FF2B5EF4-FFF2-40B4-BE49-F238E27FC236}">
                <a16:creationId xmlns:a16="http://schemas.microsoft.com/office/drawing/2014/main" id="{1517BC67-9143-8B4D-B5C1-754E8AF1C3A0}"/>
              </a:ext>
            </a:extLst>
          </p:cNvPr>
          <p:cNvSpPr/>
          <p:nvPr/>
        </p:nvSpPr>
        <p:spPr>
          <a:xfrm>
            <a:off x="5222715" y="4014567"/>
            <a:ext cx="2785712" cy="572274"/>
          </a:xfrm>
          <a:prstGeom prst="borderCallout1">
            <a:avLst>
              <a:gd name="adj1" fmla="val 61182"/>
              <a:gd name="adj2" fmla="val -1646"/>
              <a:gd name="adj3" fmla="val 114373"/>
              <a:gd name="adj4" fmla="val -557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テストリスナーは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create new</a:t>
            </a: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8080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番を選択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222715" y="2456975"/>
            <a:ext cx="2164080" cy="518160"/>
          </a:xfrm>
          <a:prstGeom prst="borderCallout1">
            <a:avLst>
              <a:gd name="adj1" fmla="val 61182"/>
              <a:gd name="adj2" fmla="val -1646"/>
              <a:gd name="adj3" fmla="val 100362"/>
              <a:gd name="adj4" fmla="val -9018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ロードバランサーに追加のボタンを押す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88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5CDDDE-4DD1-B249-96BA-30DA6C370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99" y="675225"/>
            <a:ext cx="3745880" cy="415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(6)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線吹き出し 1 (枠付き) 27"/>
          <p:cNvSpPr/>
          <p:nvPr/>
        </p:nvSpPr>
        <p:spPr>
          <a:xfrm>
            <a:off x="5241304" y="2230097"/>
            <a:ext cx="3044406" cy="788670"/>
          </a:xfrm>
          <a:prstGeom prst="borderCallout1">
            <a:avLst>
              <a:gd name="adj1" fmla="val 38838"/>
              <a:gd name="adj2" fmla="val -1840"/>
              <a:gd name="adj3" fmla="val 51443"/>
              <a:gd name="adj4" fmla="val -655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というページを公開するため、このページをヘルスチェックパスに設定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185699" y="2534897"/>
            <a:ext cx="2030149" cy="220444"/>
          </a:xfrm>
          <a:prstGeom prst="roundRect">
            <a:avLst>
              <a:gd name="adj" fmla="val 35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5" name="角丸四角形 29">
            <a:extLst>
              <a:ext uri="{FF2B5EF4-FFF2-40B4-BE49-F238E27FC236}">
                <a16:creationId xmlns:a16="http://schemas.microsoft.com/office/drawing/2014/main" id="{84E0883A-5B0B-DB42-AC23-583D9F752FFB}"/>
              </a:ext>
            </a:extLst>
          </p:cNvPr>
          <p:cNvSpPr/>
          <p:nvPr/>
        </p:nvSpPr>
        <p:spPr>
          <a:xfrm>
            <a:off x="1185699" y="4453564"/>
            <a:ext cx="2030149" cy="220444"/>
          </a:xfrm>
          <a:prstGeom prst="roundRect">
            <a:avLst>
              <a:gd name="adj" fmla="val 35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7" name="線吹き出し 1 (枠付き) 27">
            <a:extLst>
              <a:ext uri="{FF2B5EF4-FFF2-40B4-BE49-F238E27FC236}">
                <a16:creationId xmlns:a16="http://schemas.microsoft.com/office/drawing/2014/main" id="{4AB74F4E-4E9A-2F4A-9B5F-0B2F6A8E7099}"/>
              </a:ext>
            </a:extLst>
          </p:cNvPr>
          <p:cNvSpPr/>
          <p:nvPr/>
        </p:nvSpPr>
        <p:spPr>
          <a:xfrm>
            <a:off x="5232932" y="4031985"/>
            <a:ext cx="3044406" cy="788670"/>
          </a:xfrm>
          <a:prstGeom prst="borderCallout1">
            <a:avLst>
              <a:gd name="adj1" fmla="val 52552"/>
              <a:gd name="adj2" fmla="val -1840"/>
              <a:gd name="adj3" fmla="val 71390"/>
              <a:gd name="adj4" fmla="val -649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上記同様、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ヘルスチェックパスに設定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1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17" y="2544103"/>
            <a:ext cx="2146062" cy="3822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7" y="1288303"/>
            <a:ext cx="5757237" cy="12007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E93C4F8-8F43-6743-87A4-21204856B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43" y="3105557"/>
            <a:ext cx="4674234" cy="17553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(7)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88877" y="4166895"/>
            <a:ext cx="1431847" cy="4755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角丸四角形 5">
            <a:extLst>
              <a:ext uri="{FF2B5EF4-FFF2-40B4-BE49-F238E27FC236}">
                <a16:creationId xmlns:a16="http://schemas.microsoft.com/office/drawing/2014/main" id="{D1558368-A2AA-EA49-BFE2-9585D778B9AF}"/>
              </a:ext>
            </a:extLst>
          </p:cNvPr>
          <p:cNvSpPr/>
          <p:nvPr/>
        </p:nvSpPr>
        <p:spPr>
          <a:xfrm>
            <a:off x="1542260" y="2017102"/>
            <a:ext cx="1637713" cy="18307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角丸四角形 5">
            <a:extLst>
              <a:ext uri="{FF2B5EF4-FFF2-40B4-BE49-F238E27FC236}">
                <a16:creationId xmlns:a16="http://schemas.microsoft.com/office/drawing/2014/main" id="{ED660427-A17F-DA4E-85C1-F20372D27409}"/>
              </a:ext>
            </a:extLst>
          </p:cNvPr>
          <p:cNvSpPr/>
          <p:nvPr/>
        </p:nvSpPr>
        <p:spPr>
          <a:xfrm>
            <a:off x="5345151" y="2609454"/>
            <a:ext cx="800343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4" name="直線矢印コネクタ 6">
            <a:extLst>
              <a:ext uri="{FF2B5EF4-FFF2-40B4-BE49-F238E27FC236}">
                <a16:creationId xmlns:a16="http://schemas.microsoft.com/office/drawing/2014/main" id="{069CC8B6-3A4B-214D-8143-26401A852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179973" y="2108637"/>
            <a:ext cx="2165178" cy="610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6">
            <a:extLst>
              <a:ext uri="{FF2B5EF4-FFF2-40B4-BE49-F238E27FC236}">
                <a16:creationId xmlns:a16="http://schemas.microsoft.com/office/drawing/2014/main" id="{42175CCE-01B3-AA4B-AD36-0D1B9184366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804801" y="2829613"/>
            <a:ext cx="1826972" cy="1337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線吹き出し 1 (枠付き) 27">
            <a:extLst>
              <a:ext uri="{FF2B5EF4-FFF2-40B4-BE49-F238E27FC236}">
                <a16:creationId xmlns:a16="http://schemas.microsoft.com/office/drawing/2014/main" id="{040F87E0-0135-1C45-81D0-7D59054CFB30}"/>
              </a:ext>
            </a:extLst>
          </p:cNvPr>
          <p:cNvSpPr/>
          <p:nvPr/>
        </p:nvSpPr>
        <p:spPr>
          <a:xfrm>
            <a:off x="3319258" y="675224"/>
            <a:ext cx="3044406" cy="788670"/>
          </a:xfrm>
          <a:prstGeom prst="borderCallout1">
            <a:avLst>
              <a:gd name="adj1" fmla="val 100967"/>
              <a:gd name="adj2" fmla="val 21264"/>
              <a:gd name="adj3" fmla="val 170495"/>
              <a:gd name="adj4" fmla="val -471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Enable service discovery integration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のチェックを外す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12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25518103-6814-6842-AA43-F31A9EE1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83" y="732438"/>
            <a:ext cx="3816645" cy="395065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7436C36-8093-4E4A-A0C2-F8B231A83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72" y="732438"/>
            <a:ext cx="4509212" cy="22194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(8)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8033175" y="4387579"/>
            <a:ext cx="680453" cy="29551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角丸四角形 5">
            <a:extLst>
              <a:ext uri="{FF2B5EF4-FFF2-40B4-BE49-F238E27FC236}">
                <a16:creationId xmlns:a16="http://schemas.microsoft.com/office/drawing/2014/main" id="{D1558368-A2AA-EA49-BFE2-9585D778B9AF}"/>
              </a:ext>
            </a:extLst>
          </p:cNvPr>
          <p:cNvSpPr/>
          <p:nvPr/>
        </p:nvSpPr>
        <p:spPr>
          <a:xfrm>
            <a:off x="1878082" y="922258"/>
            <a:ext cx="1637713" cy="18307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角丸四角形 5">
            <a:extLst>
              <a:ext uri="{FF2B5EF4-FFF2-40B4-BE49-F238E27FC236}">
                <a16:creationId xmlns:a16="http://schemas.microsoft.com/office/drawing/2014/main" id="{ED660427-A17F-DA4E-85C1-F20372D27409}"/>
              </a:ext>
            </a:extLst>
          </p:cNvPr>
          <p:cNvSpPr/>
          <p:nvPr/>
        </p:nvSpPr>
        <p:spPr>
          <a:xfrm>
            <a:off x="6034658" y="1566363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0" name="線吹き出し 1 (枠付き) 27">
            <a:extLst>
              <a:ext uri="{FF2B5EF4-FFF2-40B4-BE49-F238E27FC236}">
                <a16:creationId xmlns:a16="http://schemas.microsoft.com/office/drawing/2014/main" id="{040F87E0-0135-1C45-81D0-7D59054CFB30}"/>
              </a:ext>
            </a:extLst>
          </p:cNvPr>
          <p:cNvSpPr/>
          <p:nvPr/>
        </p:nvSpPr>
        <p:spPr>
          <a:xfrm>
            <a:off x="3674867" y="605854"/>
            <a:ext cx="1438738" cy="597784"/>
          </a:xfrm>
          <a:prstGeom prst="borderCallout1">
            <a:avLst>
              <a:gd name="adj1" fmla="val 100967"/>
              <a:gd name="adj2" fmla="val 21264"/>
              <a:gd name="adj3" fmla="val 74713"/>
              <a:gd name="adj4" fmla="val -1065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タスクの最小数は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角丸四角形 5">
            <a:extLst>
              <a:ext uri="{FF2B5EF4-FFF2-40B4-BE49-F238E27FC236}">
                <a16:creationId xmlns:a16="http://schemas.microsoft.com/office/drawing/2014/main" id="{5D3A24FC-B0DB-024C-AEA7-533974955C9B}"/>
              </a:ext>
            </a:extLst>
          </p:cNvPr>
          <p:cNvSpPr/>
          <p:nvPr/>
        </p:nvSpPr>
        <p:spPr>
          <a:xfrm>
            <a:off x="1882289" y="1550078"/>
            <a:ext cx="1637713" cy="18307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2" name="線吹き出し 1 (枠付き) 27">
            <a:extLst>
              <a:ext uri="{FF2B5EF4-FFF2-40B4-BE49-F238E27FC236}">
                <a16:creationId xmlns:a16="http://schemas.microsoft.com/office/drawing/2014/main" id="{9B310AB9-8679-E646-B477-2D56AAB330F7}"/>
              </a:ext>
            </a:extLst>
          </p:cNvPr>
          <p:cNvSpPr/>
          <p:nvPr/>
        </p:nvSpPr>
        <p:spPr>
          <a:xfrm>
            <a:off x="3674867" y="1278860"/>
            <a:ext cx="1438738" cy="597784"/>
          </a:xfrm>
          <a:prstGeom prst="borderCallout1">
            <a:avLst>
              <a:gd name="adj1" fmla="val 100967"/>
              <a:gd name="adj2" fmla="val 21264"/>
              <a:gd name="adj3" fmla="val 74713"/>
              <a:gd name="adj4" fmla="val -1065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タスクの必要数は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角丸四角形 5">
            <a:extLst>
              <a:ext uri="{FF2B5EF4-FFF2-40B4-BE49-F238E27FC236}">
                <a16:creationId xmlns:a16="http://schemas.microsoft.com/office/drawing/2014/main" id="{AF5303DB-C6F8-5347-8770-DAB16FF98279}"/>
              </a:ext>
            </a:extLst>
          </p:cNvPr>
          <p:cNvSpPr/>
          <p:nvPr/>
        </p:nvSpPr>
        <p:spPr>
          <a:xfrm>
            <a:off x="1882289" y="1952668"/>
            <a:ext cx="1637713" cy="18307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5" name="角丸四角形 5">
            <a:extLst>
              <a:ext uri="{FF2B5EF4-FFF2-40B4-BE49-F238E27FC236}">
                <a16:creationId xmlns:a16="http://schemas.microsoft.com/office/drawing/2014/main" id="{40FC9AE5-C455-9E4C-8B00-2C526CEF1DB0}"/>
              </a:ext>
            </a:extLst>
          </p:cNvPr>
          <p:cNvSpPr/>
          <p:nvPr/>
        </p:nvSpPr>
        <p:spPr>
          <a:xfrm>
            <a:off x="6034658" y="1058701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6" name="角丸四角形 5">
            <a:extLst>
              <a:ext uri="{FF2B5EF4-FFF2-40B4-BE49-F238E27FC236}">
                <a16:creationId xmlns:a16="http://schemas.microsoft.com/office/drawing/2014/main" id="{762636BF-997C-B649-9B63-E3194BCB83CD}"/>
              </a:ext>
            </a:extLst>
          </p:cNvPr>
          <p:cNvSpPr/>
          <p:nvPr/>
        </p:nvSpPr>
        <p:spPr>
          <a:xfrm>
            <a:off x="6034658" y="1894265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7" name="角丸四角形 5">
            <a:extLst>
              <a:ext uri="{FF2B5EF4-FFF2-40B4-BE49-F238E27FC236}">
                <a16:creationId xmlns:a16="http://schemas.microsoft.com/office/drawing/2014/main" id="{AD04580D-6443-0046-A090-2DC69AB8FDBA}"/>
              </a:ext>
            </a:extLst>
          </p:cNvPr>
          <p:cNvSpPr/>
          <p:nvPr/>
        </p:nvSpPr>
        <p:spPr>
          <a:xfrm>
            <a:off x="6034658" y="2351591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8" name="角丸四角形 5">
            <a:extLst>
              <a:ext uri="{FF2B5EF4-FFF2-40B4-BE49-F238E27FC236}">
                <a16:creationId xmlns:a16="http://schemas.microsoft.com/office/drawing/2014/main" id="{C97D576F-6634-E74C-90B3-7F02AE045B46}"/>
              </a:ext>
            </a:extLst>
          </p:cNvPr>
          <p:cNvSpPr/>
          <p:nvPr/>
        </p:nvSpPr>
        <p:spPr>
          <a:xfrm>
            <a:off x="6034658" y="2697969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9" name="角丸四角形 5">
            <a:extLst>
              <a:ext uri="{FF2B5EF4-FFF2-40B4-BE49-F238E27FC236}">
                <a16:creationId xmlns:a16="http://schemas.microsoft.com/office/drawing/2014/main" id="{A676C872-FDB6-504B-8AE4-0DB8B9B5BBD0}"/>
              </a:ext>
            </a:extLst>
          </p:cNvPr>
          <p:cNvSpPr/>
          <p:nvPr/>
        </p:nvSpPr>
        <p:spPr>
          <a:xfrm>
            <a:off x="6034658" y="3123995"/>
            <a:ext cx="1438738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30" name="線吹き出し 1 (枠付き) 27">
            <a:extLst>
              <a:ext uri="{FF2B5EF4-FFF2-40B4-BE49-F238E27FC236}">
                <a16:creationId xmlns:a16="http://schemas.microsoft.com/office/drawing/2014/main" id="{5AC1A0B1-24BD-5F4A-8AA5-87F6E37977FA}"/>
              </a:ext>
            </a:extLst>
          </p:cNvPr>
          <p:cNvSpPr/>
          <p:nvPr/>
        </p:nvSpPr>
        <p:spPr>
          <a:xfrm>
            <a:off x="7654032" y="776769"/>
            <a:ext cx="1438738" cy="807881"/>
          </a:xfrm>
          <a:prstGeom prst="borderCallout1">
            <a:avLst>
              <a:gd name="adj1" fmla="val 52308"/>
              <a:gd name="adj2" fmla="val -1307"/>
              <a:gd name="adj3" fmla="val 94811"/>
              <a:gd name="adj4" fmla="val -1837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ポリシー名は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TargetTrackingPolicy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線吹き出し 1 (枠付き) 27">
            <a:extLst>
              <a:ext uri="{FF2B5EF4-FFF2-40B4-BE49-F238E27FC236}">
                <a16:creationId xmlns:a16="http://schemas.microsoft.com/office/drawing/2014/main" id="{968DCDC0-3DEC-6846-8B2A-8608B159D7B6}"/>
              </a:ext>
            </a:extLst>
          </p:cNvPr>
          <p:cNvSpPr/>
          <p:nvPr/>
        </p:nvSpPr>
        <p:spPr>
          <a:xfrm>
            <a:off x="7675080" y="1647917"/>
            <a:ext cx="1438738" cy="807881"/>
          </a:xfrm>
          <a:prstGeom prst="borderCallout1">
            <a:avLst>
              <a:gd name="adj1" fmla="val 52308"/>
              <a:gd name="adj2" fmla="val -1307"/>
              <a:gd name="adj3" fmla="val 48268"/>
              <a:gd name="adj4" fmla="val -1243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ECSServiceAverageCPUUtilization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線吹き出し 1 (枠付き) 27">
            <a:extLst>
              <a:ext uri="{FF2B5EF4-FFF2-40B4-BE49-F238E27FC236}">
                <a16:creationId xmlns:a16="http://schemas.microsoft.com/office/drawing/2014/main" id="{2199F84F-E589-A44A-999D-402AEAAB23AF}"/>
              </a:ext>
            </a:extLst>
          </p:cNvPr>
          <p:cNvSpPr/>
          <p:nvPr/>
        </p:nvSpPr>
        <p:spPr>
          <a:xfrm>
            <a:off x="2392822" y="3460699"/>
            <a:ext cx="2614853" cy="807881"/>
          </a:xfrm>
          <a:prstGeom prst="borderCallout1">
            <a:avLst>
              <a:gd name="adj1" fmla="val 35383"/>
              <a:gd name="adj2" fmla="val 99075"/>
              <a:gd name="adj3" fmla="val -80785"/>
              <a:gd name="adj4" fmla="val 13859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ECSServiceAverageCPUUtilization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線吹き出し 1 (枠付き) 27">
            <a:extLst>
              <a:ext uri="{FF2B5EF4-FFF2-40B4-BE49-F238E27FC236}">
                <a16:creationId xmlns:a16="http://schemas.microsoft.com/office/drawing/2014/main" id="{6CDFD6BC-CCBE-FB41-9F1E-250E951B7F70}"/>
              </a:ext>
            </a:extLst>
          </p:cNvPr>
          <p:cNvSpPr/>
          <p:nvPr/>
        </p:nvSpPr>
        <p:spPr>
          <a:xfrm>
            <a:off x="2392822" y="3471194"/>
            <a:ext cx="2614853" cy="807881"/>
          </a:xfrm>
          <a:prstGeom prst="borderCallout1">
            <a:avLst>
              <a:gd name="adj1" fmla="val 35383"/>
              <a:gd name="adj2" fmla="val 99075"/>
              <a:gd name="adj3" fmla="val -124155"/>
              <a:gd name="adj4" fmla="val 13892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ECSServiceAverageCPUUtilization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線吹き出し 1 (枠付き) 27">
            <a:extLst>
              <a:ext uri="{FF2B5EF4-FFF2-40B4-BE49-F238E27FC236}">
                <a16:creationId xmlns:a16="http://schemas.microsoft.com/office/drawing/2014/main" id="{0C518213-E6BC-3847-BF32-6599E2EE1C80}"/>
              </a:ext>
            </a:extLst>
          </p:cNvPr>
          <p:cNvSpPr/>
          <p:nvPr/>
        </p:nvSpPr>
        <p:spPr>
          <a:xfrm>
            <a:off x="1709159" y="3460699"/>
            <a:ext cx="3298515" cy="828871"/>
          </a:xfrm>
          <a:prstGeom prst="borderCallout1">
            <a:avLst>
              <a:gd name="adj1" fmla="val 35383"/>
              <a:gd name="adj2" fmla="val 99075"/>
              <a:gd name="adj3" fmla="val -25913"/>
              <a:gd name="adj4" fmla="val 1310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ターゲット値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10</a:t>
            </a: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スケールアウトクールダウン時間：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60</a:t>
            </a: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スケールインクールダウン時間：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60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33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BDCB9A-2DB1-EE4A-A352-DB12A59A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3" y="607986"/>
            <a:ext cx="4149918" cy="44608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(9)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597833" y="4726871"/>
            <a:ext cx="787952" cy="29551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2E1BB3-1DDA-044D-8726-863EF4DA6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07986"/>
            <a:ext cx="4375511" cy="3220696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0EDFF007-10A8-EF44-B969-BCE029FDD140}"/>
              </a:ext>
            </a:extLst>
          </p:cNvPr>
          <p:cNvSpPr/>
          <p:nvPr/>
        </p:nvSpPr>
        <p:spPr>
          <a:xfrm>
            <a:off x="8306106" y="3597402"/>
            <a:ext cx="641405" cy="23128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C9ECED-2E7A-6549-894A-C1C4FE61AA90}"/>
              </a:ext>
            </a:extLst>
          </p:cNvPr>
          <p:cNvSpPr/>
          <p:nvPr/>
        </p:nvSpPr>
        <p:spPr>
          <a:xfrm>
            <a:off x="7549376" y="1167161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7307118-8D38-B447-9620-B2EA363CD15E}"/>
              </a:ext>
            </a:extLst>
          </p:cNvPr>
          <p:cNvSpPr/>
          <p:nvPr/>
        </p:nvSpPr>
        <p:spPr>
          <a:xfrm>
            <a:off x="6612673" y="1832517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4B5F829-29C5-D04C-B5A1-363E2375D695}"/>
              </a:ext>
            </a:extLst>
          </p:cNvPr>
          <p:cNvSpPr/>
          <p:nvPr/>
        </p:nvSpPr>
        <p:spPr>
          <a:xfrm>
            <a:off x="6941891" y="3258480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53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68B43-9483-FE4B-ABC7-AC8338A88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91" y="487628"/>
            <a:ext cx="7848711" cy="40327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40459" y="2538296"/>
            <a:ext cx="520137" cy="2722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60400" y="4053890"/>
            <a:ext cx="7306169" cy="26376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</p:cNvCxnSpPr>
          <p:nvPr/>
        </p:nvCxnSpPr>
        <p:spPr>
          <a:xfrm>
            <a:off x="1400528" y="2810525"/>
            <a:ext cx="414380" cy="1233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線吹き出し 1 (枠付き) 9"/>
          <p:cNvSpPr/>
          <p:nvPr/>
        </p:nvSpPr>
        <p:spPr>
          <a:xfrm>
            <a:off x="5780297" y="2674411"/>
            <a:ext cx="2914801" cy="788670"/>
          </a:xfrm>
          <a:prstGeom prst="borderCallout1">
            <a:avLst>
              <a:gd name="adj1" fmla="val 107258"/>
              <a:gd name="adj2" fmla="val 6132"/>
              <a:gd name="adj3" fmla="val 174533"/>
              <a:gd name="adj4" fmla="val -474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サービス作成が完了し、タスク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が１つ立ち上がることを確認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1670F-736D-1445-921A-A903F351285E}"/>
              </a:ext>
            </a:extLst>
          </p:cNvPr>
          <p:cNvSpPr txBox="1"/>
          <p:nvPr/>
        </p:nvSpPr>
        <p:spPr>
          <a:xfrm>
            <a:off x="2564646" y="1468534"/>
            <a:ext cx="90937" cy="123111"/>
          </a:xfrm>
          <a:prstGeom prst="rect">
            <a:avLst/>
          </a:prstGeom>
          <a:solidFill>
            <a:srgbClr val="FEFFF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" dirty="0">
                <a:solidFill>
                  <a:srgbClr val="0A63B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844F4-8301-A043-B845-09D8F74254C1}"/>
              </a:ext>
            </a:extLst>
          </p:cNvPr>
          <p:cNvSpPr txBox="1"/>
          <p:nvPr/>
        </p:nvSpPr>
        <p:spPr>
          <a:xfrm>
            <a:off x="2746014" y="4116659"/>
            <a:ext cx="90937" cy="123111"/>
          </a:xfrm>
          <a:prstGeom prst="rect">
            <a:avLst/>
          </a:prstGeom>
          <a:solidFill>
            <a:srgbClr val="FEFFF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" dirty="0">
                <a:solidFill>
                  <a:srgbClr val="0A63B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:1</a:t>
            </a:r>
          </a:p>
        </p:txBody>
      </p:sp>
    </p:spTree>
    <p:extLst>
      <p:ext uri="{BB962C8B-B14F-4D97-AF65-F5344CB8AC3E}">
        <p14:creationId xmlns:p14="http://schemas.microsoft.com/office/powerpoint/2010/main" val="2320006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4907CD-F7D5-4246-9264-DB598E2F9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14" y="834715"/>
            <a:ext cx="8583972" cy="42502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193529" y="3068210"/>
            <a:ext cx="520137" cy="2722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720580" y="4089144"/>
            <a:ext cx="7012954" cy="43240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</p:cNvCxnSpPr>
          <p:nvPr/>
        </p:nvCxnSpPr>
        <p:spPr>
          <a:xfrm>
            <a:off x="2453598" y="3340439"/>
            <a:ext cx="260068" cy="683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10" name="線吹き出し 1 (枠付き) 9"/>
          <p:cNvSpPr/>
          <p:nvPr/>
        </p:nvSpPr>
        <p:spPr>
          <a:xfrm>
            <a:off x="4257040" y="2475972"/>
            <a:ext cx="4476494" cy="864468"/>
          </a:xfrm>
          <a:prstGeom prst="borderCallout1">
            <a:avLst>
              <a:gd name="adj1" fmla="val 108433"/>
              <a:gd name="adj2" fmla="val 10217"/>
              <a:gd name="adj3" fmla="val 178616"/>
              <a:gd name="adj4" fmla="val 589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のターゲットグループ配下に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モードで起動したタスク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に割り当てられた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ENI)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がアタッチされ、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Status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Healthy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になっていることを確認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30525" y="3922889"/>
            <a:ext cx="923941" cy="21915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>
            <a:cxnSpLocks/>
          </p:cNvCxnSpPr>
          <p:nvPr/>
        </p:nvCxnSpPr>
        <p:spPr>
          <a:xfrm flipV="1">
            <a:off x="1254466" y="3340440"/>
            <a:ext cx="1013782" cy="529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5A32F8-B668-9843-94BB-139A13E7FF62}"/>
              </a:ext>
            </a:extLst>
          </p:cNvPr>
          <p:cNvSpPr/>
          <p:nvPr/>
        </p:nvSpPr>
        <p:spPr>
          <a:xfrm>
            <a:off x="280943" y="535044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EC2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30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25" y="520400"/>
            <a:ext cx="7388549" cy="470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3EEB3-226C-4949-BA12-5E8DD5B64E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900" y="853943"/>
            <a:ext cx="6868227" cy="1163783"/>
          </a:xfrm>
          <a:prstGeom prst="rect">
            <a:avLst/>
          </a:prstGeom>
        </p:spPr>
      </p:pic>
      <p:sp>
        <p:nvSpPr>
          <p:cNvPr id="8" name="線吹き出し 1 (枠付き) 7"/>
          <p:cNvSpPr/>
          <p:nvPr/>
        </p:nvSpPr>
        <p:spPr>
          <a:xfrm>
            <a:off x="1365956" y="1580668"/>
            <a:ext cx="4627190" cy="788670"/>
          </a:xfrm>
          <a:prstGeom prst="borderCallout1">
            <a:avLst>
              <a:gd name="adj1" fmla="val 98670"/>
              <a:gd name="adj2" fmla="val 6864"/>
              <a:gd name="adj3" fmla="val 72905"/>
              <a:gd name="adj4" fmla="val 2458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lang="ja-JP" altLang="en-US" sz="1400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のエンドポイントにアクセスし、</a:t>
            </a:r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</a:p>
          <a:p>
            <a:pPr algn="ctr"/>
            <a:r>
              <a:rPr lang="ja-JP" altLang="en-US" sz="1400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アプリケーションのページが表示されることを確認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1CF27-9818-4641-AF20-4A3403A632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072" b="-26182"/>
          <a:stretch/>
        </p:blipFill>
        <p:spPr>
          <a:xfrm>
            <a:off x="7693051" y="842821"/>
            <a:ext cx="10194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7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0" y="1908314"/>
            <a:ext cx="9144000" cy="26106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182563" algn="l" defTabSz="457200" rtl="0" eaLnBrk="1" latinLnBrk="0" hangingPunct="1">
              <a:spcBef>
                <a:spcPct val="0"/>
              </a:spcBef>
              <a:buNone/>
              <a:tabLst/>
              <a:defRPr sz="4000" b="1" i="0" kern="1200" cap="none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z="6000" dirty="0">
                <a:solidFill>
                  <a:schemeClr val="bg1"/>
                </a:solidFill>
              </a:rPr>
              <a:t>後片付け</a:t>
            </a:r>
          </a:p>
        </p:txBody>
      </p:sp>
    </p:spTree>
    <p:extLst>
      <p:ext uri="{BB962C8B-B14F-4D97-AF65-F5344CB8AC3E}">
        <p14:creationId xmlns:p14="http://schemas.microsoft.com/office/powerpoint/2010/main" val="144735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7B373-58CB-8E40-8DB0-8ED4C6D1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の実行手順の説明</a:t>
            </a: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(1)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46589-565F-4F4E-B646-04CDB7F16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2" y="675224"/>
            <a:ext cx="8538011" cy="3949529"/>
          </a:xfrm>
        </p:spPr>
        <p:txBody>
          <a:bodyPr/>
          <a:lstStyle/>
          <a:p>
            <a:r>
              <a:rPr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本日のハンズオンに必要となるネットワークを構築する。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主題の</a:t>
            </a:r>
            <a:r>
              <a:rPr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8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ECS/Cloud9 </a:t>
            </a: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に集中するため、今回は</a:t>
            </a:r>
            <a:r>
              <a:rPr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CloudFormation </a:t>
            </a: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で以下を自動構築する。</a:t>
            </a:r>
            <a:endParaRPr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[10.1.0.0/16]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 Gateway &amp; EIP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 Gateway &amp; EIP *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Subnet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 Subnet [10.1.0.0/24, 10.1.2.0/24]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Subnet [10.1.1.0/24, 10.1.3.0/24]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Route Table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8F83048-05DF-124F-B0AB-E71A39CA5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133" y="2034622"/>
            <a:ext cx="3160182" cy="1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30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作成したリソース削除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9046" y="741040"/>
            <a:ext cx="3786905" cy="40158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レポジトリ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以下のタスク定義中の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revision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を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deregister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する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クラスタ削除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サービスとタスクを削除した上でクラスタ削除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125950" y="741039"/>
            <a:ext cx="4739753" cy="4015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ターゲットグループ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tg-fargate-php-sample-fargate-1</a:t>
            </a: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tg-fargate-php-sample-fargate-2</a:t>
            </a:r>
          </a:p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環境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Group</a:t>
            </a: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で作成した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 (default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は消せない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  <a:p>
            <a:pPr marL="342900" indent="-342900"/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</a:t>
            </a:r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CloudWatch logs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ロググループ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</a:t>
            </a:r>
          </a:p>
          <a:p>
            <a:pPr marL="342900" indent="-342900"/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13. CloudFormation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を作成したスタック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6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14. </a:t>
            </a:r>
            <a:r>
              <a:rPr kumimoji="1" lang="ja-JP" altLang="en-US" sz="16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各種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ロール、ポリシー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r>
              <a:rPr kumimoji="1"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 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を含むもの（ロールのみ）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“sample” 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を含むもの（ロールとポリシー）</a:t>
            </a:r>
            <a:endParaRPr kumimoji="1" lang="en-US" altLang="ja-JP" sz="1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91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you!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5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C280F-F90C-A742-8585-F2F5CB75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の実行手順の説明</a:t>
            </a: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(2)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C78C16-405B-6D43-B05A-C5875FF2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2" y="675224"/>
            <a:ext cx="4434549" cy="3949529"/>
          </a:xfrm>
        </p:spPr>
        <p:txBody>
          <a:bodyPr/>
          <a:lstStyle/>
          <a:p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GUI </a:t>
            </a:r>
            <a:r>
              <a:rPr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の場合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 smtClean="0">
                <a:cs typeface="Amazon Ember" panose="020B0603020204020204" pitchFamily="34" charset="0"/>
              </a:rPr>
              <a:t>マネージメントコンソールを</a:t>
            </a:r>
            <a:r>
              <a:rPr lang="ja-JP" altLang="en-US" sz="1200" dirty="0">
                <a:cs typeface="Amazon Ember" panose="020B0603020204020204" pitchFamily="34" charset="0"/>
              </a:rPr>
              <a:t>開く</a:t>
            </a:r>
            <a:endParaRPr lang="en-US" altLang="ja-JP" sz="1200" dirty="0"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東京リージョンを選択する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CloudFormation 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を開く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「スタックの作成」を押す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テンプレートソースで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S3 URL 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を入力し、「次へ」を</a:t>
            </a:r>
            <a:r>
              <a:rPr lang="ja-JP" altLang="en-US" sz="12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押す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ja-JP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https://s3-ap-northeast-1.amazonaws.com/tarohiro-temp/20181002-ecs-cloud9-cicd-handson/assets/cloudformation.yml</a:t>
            </a:r>
            <a:endParaRPr lang="en-US" altLang="ja-JP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スタックの名前を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"vpc-for-</a:t>
            </a:r>
            <a:r>
              <a:rPr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lang="en-US" altLang="ja-JP" sz="12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 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と入力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他は入力せず「次へ」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「次へ」＞「スタックの作成」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F345D-7E47-3543-AE04-2F12B05D99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 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の場合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1D409-A96F-724B-BF2E-F9AB79E25E4F}"/>
              </a:ext>
            </a:extLst>
          </p:cNvPr>
          <p:cNvSpPr txBox="1"/>
          <p:nvPr/>
        </p:nvSpPr>
        <p:spPr>
          <a:xfrm>
            <a:off x="4703702" y="1350448"/>
            <a:ext cx="4293031" cy="116955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create-stack \</a:t>
            </a:r>
          </a:p>
          <a:p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--region ap-northeast-1 \</a:t>
            </a:r>
          </a:p>
          <a:p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--stack-name 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-for-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lang="en-US" sz="10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\</a:t>
            </a:r>
          </a:p>
          <a:p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--template-body https://s3-ap-northeast-1.amazonaws.com/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tarohiro</a:t>
            </a:r>
            <a:r>
              <a:rPr lang="en-US" sz="1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-temp/20181002-ecs-cloud9-cicd-handson/assets/</a:t>
            </a:r>
            <a:r>
              <a:rPr lang="en-US" sz="1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cloudformation.yml</a:t>
            </a:r>
            <a:endParaRPr lang="en-US" sz="1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90EAF-5203-1640-BF16-4DDDCA5B3216}"/>
              </a:ext>
            </a:extLst>
          </p:cNvPr>
          <p:cNvCxnSpPr/>
          <p:nvPr/>
        </p:nvCxnSpPr>
        <p:spPr>
          <a:xfrm>
            <a:off x="4530948" y="675224"/>
            <a:ext cx="0" cy="19747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7D00CB-A195-0C44-87CC-219C79B54604}"/>
              </a:ext>
            </a:extLst>
          </p:cNvPr>
          <p:cNvCxnSpPr>
            <a:cxnSpLocks/>
          </p:cNvCxnSpPr>
          <p:nvPr/>
        </p:nvCxnSpPr>
        <p:spPr>
          <a:xfrm>
            <a:off x="4530948" y="2649988"/>
            <a:ext cx="449709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07BEDF-37D1-BC48-A165-15BF98518252}"/>
              </a:ext>
            </a:extLst>
          </p:cNvPr>
          <p:cNvGrpSpPr/>
          <p:nvPr/>
        </p:nvGrpSpPr>
        <p:grpSpPr>
          <a:xfrm>
            <a:off x="451787" y="3470977"/>
            <a:ext cx="7785258" cy="246639"/>
            <a:chOff x="451787" y="4680953"/>
            <a:chExt cx="7785258" cy="2466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7B9D75-D9BC-2E43-AA99-5C06E1025BD6}"/>
                </a:ext>
              </a:extLst>
            </p:cNvPr>
            <p:cNvSpPr txBox="1"/>
            <p:nvPr/>
          </p:nvSpPr>
          <p:spPr>
            <a:xfrm>
              <a:off x="451787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(2)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199755-21AD-DF47-8EC2-E659DBF7CFCA}"/>
                </a:ext>
              </a:extLst>
            </p:cNvPr>
            <p:cNvSpPr txBox="1"/>
            <p:nvPr/>
          </p:nvSpPr>
          <p:spPr>
            <a:xfrm>
              <a:off x="1952085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(3)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8200D5-FDB6-F44F-9735-F652093C4171}"/>
                </a:ext>
              </a:extLst>
            </p:cNvPr>
            <p:cNvSpPr txBox="1"/>
            <p:nvPr/>
          </p:nvSpPr>
          <p:spPr>
            <a:xfrm>
              <a:off x="3601215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B2389D-CA63-C64D-A51F-91E58D618FB5}"/>
                </a:ext>
              </a:extLst>
            </p:cNvPr>
            <p:cNvSpPr txBox="1"/>
            <p:nvPr/>
          </p:nvSpPr>
          <p:spPr>
            <a:xfrm>
              <a:off x="5643827" y="4680953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(5)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8D542-F32B-E949-9DF1-32390481AFEE}"/>
                </a:ext>
              </a:extLst>
            </p:cNvPr>
            <p:cNvSpPr txBox="1"/>
            <p:nvPr/>
          </p:nvSpPr>
          <p:spPr>
            <a:xfrm>
              <a:off x="7895285" y="4680953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(6)</a:t>
              </a:r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F695E19D-4F38-9145-A1CD-622716444C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252" y="3748151"/>
            <a:ext cx="1513265" cy="59234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F9C386F-C873-B045-9A1F-29EA09768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481" y="3748150"/>
            <a:ext cx="2350437" cy="107070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60DCBBB-47E2-4D40-BBD3-366833BCA2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397" y="3749540"/>
            <a:ext cx="2043293" cy="77149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188BCA-BAC1-8648-BA33-44D9F298B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013" y="3748150"/>
            <a:ext cx="1231091" cy="75361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8DB9EFF-6704-3145-80CE-5BBC8621A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70" y="3752254"/>
            <a:ext cx="914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3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>
            <a:extLst>
              <a:ext uri="{FF2B5EF4-FFF2-40B4-BE49-F238E27FC236}">
                <a16:creationId xmlns:a16="http://schemas.microsoft.com/office/drawing/2014/main" id="{639285A5-A80B-1747-BE9C-E76355899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2" y="1004187"/>
            <a:ext cx="6237026" cy="175690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作成された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VPCID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の確認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30F2A6-C1F8-4344-ABFF-72CEDAAA4A88}"/>
              </a:ext>
            </a:extLst>
          </p:cNvPr>
          <p:cNvSpPr txBox="1"/>
          <p:nvPr/>
        </p:nvSpPr>
        <p:spPr>
          <a:xfrm>
            <a:off x="243068" y="612281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サービス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&gt;VPC</a:t>
            </a:r>
            <a:endParaRPr kumimoji="1" lang="ja-JP" altLang="en-US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DBC5C7CC-650A-4E4E-BD6D-41036A40C557}"/>
              </a:ext>
            </a:extLst>
          </p:cNvPr>
          <p:cNvSpPr/>
          <p:nvPr/>
        </p:nvSpPr>
        <p:spPr>
          <a:xfrm>
            <a:off x="267301" y="2210765"/>
            <a:ext cx="570295" cy="544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D9679A9D-CCDF-0546-8592-6BABED49EE76}"/>
              </a:ext>
            </a:extLst>
          </p:cNvPr>
          <p:cNvSpPr/>
          <p:nvPr/>
        </p:nvSpPr>
        <p:spPr>
          <a:xfrm>
            <a:off x="4686424" y="796947"/>
            <a:ext cx="2002421" cy="606623"/>
          </a:xfrm>
          <a:prstGeom prst="wedgeRectCallout">
            <a:avLst>
              <a:gd name="adj1" fmla="val -114738"/>
              <a:gd name="adj2" fmla="val 8777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で検索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563A60F-7615-BE44-8609-EC775C83DB88}"/>
              </a:ext>
            </a:extLst>
          </p:cNvPr>
          <p:cNvSpPr/>
          <p:nvPr/>
        </p:nvSpPr>
        <p:spPr>
          <a:xfrm>
            <a:off x="2274670" y="2233129"/>
            <a:ext cx="2777678" cy="331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8D03DD-BCA0-CE49-8CD7-B56799AE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5" y="2962414"/>
            <a:ext cx="4042460" cy="20878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48782730-C135-7F42-BFC4-332B1C5BB215}"/>
              </a:ext>
            </a:extLst>
          </p:cNvPr>
          <p:cNvSpPr/>
          <p:nvPr/>
        </p:nvSpPr>
        <p:spPr>
          <a:xfrm>
            <a:off x="6008324" y="2127668"/>
            <a:ext cx="2880019" cy="1206547"/>
          </a:xfrm>
          <a:prstGeom prst="wedgeRectCallout">
            <a:avLst>
              <a:gd name="adj1" fmla="val -86930"/>
              <a:gd name="adj2" fmla="val -3129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欄を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handson-vpc</a:t>
            </a:r>
            <a:r>
              <a:rPr kumimoji="1" lang="en-US" altLang="ja-JP" sz="1400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に変えてください。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検索された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ID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をメモしてください。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4E2671AF-4334-EE46-8884-1E0420982EBC}"/>
              </a:ext>
            </a:extLst>
          </p:cNvPr>
          <p:cNvSpPr/>
          <p:nvPr/>
        </p:nvSpPr>
        <p:spPr>
          <a:xfrm>
            <a:off x="1921282" y="2231544"/>
            <a:ext cx="353388" cy="332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7541162-2753-7642-B27F-261B7A348023}"/>
              </a:ext>
            </a:extLst>
          </p:cNvPr>
          <p:cNvSpPr/>
          <p:nvPr/>
        </p:nvSpPr>
        <p:spPr>
          <a:xfrm>
            <a:off x="4190034" y="4811952"/>
            <a:ext cx="1724628" cy="2662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807FA90-01A9-EB49-8465-B1EC7F81E673}"/>
              </a:ext>
            </a:extLst>
          </p:cNvPr>
          <p:cNvCxnSpPr>
            <a:cxnSpLocks/>
          </p:cNvCxnSpPr>
          <p:nvPr/>
        </p:nvCxnSpPr>
        <p:spPr>
          <a:xfrm flipH="1">
            <a:off x="1921282" y="2327297"/>
            <a:ext cx="146058" cy="680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E48364C-D112-3C42-AA76-1A9B2A8AA70D}"/>
              </a:ext>
            </a:extLst>
          </p:cNvPr>
          <p:cNvCxnSpPr>
            <a:cxnSpLocks/>
          </p:cNvCxnSpPr>
          <p:nvPr/>
        </p:nvCxnSpPr>
        <p:spPr>
          <a:xfrm>
            <a:off x="2100396" y="2327297"/>
            <a:ext cx="3855859" cy="63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四角形吹き出し 24">
            <a:extLst>
              <a:ext uri="{FF2B5EF4-FFF2-40B4-BE49-F238E27FC236}">
                <a16:creationId xmlns:a16="http://schemas.microsoft.com/office/drawing/2014/main" id="{8730C119-5408-1446-B23F-A427BB8AC8B4}"/>
              </a:ext>
            </a:extLst>
          </p:cNvPr>
          <p:cNvSpPr/>
          <p:nvPr/>
        </p:nvSpPr>
        <p:spPr>
          <a:xfrm>
            <a:off x="6049796" y="3976675"/>
            <a:ext cx="2481869" cy="745520"/>
          </a:xfrm>
          <a:prstGeom prst="wedgeRectCallout">
            <a:avLst>
              <a:gd name="adj1" fmla="val -72710"/>
              <a:gd name="adj2" fmla="val 6340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自身のスタック名か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確認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 *-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449233-79D5-A845-B488-F10491972553}"/>
              </a:ext>
            </a:extLst>
          </p:cNvPr>
          <p:cNvSpPr txBox="1"/>
          <p:nvPr/>
        </p:nvSpPr>
        <p:spPr>
          <a:xfrm>
            <a:off x="33131" y="20901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１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39DBA7-A7EB-0C48-9153-4C0FD528E0C5}"/>
              </a:ext>
            </a:extLst>
          </p:cNvPr>
          <p:cNvSpPr txBox="1"/>
          <p:nvPr/>
        </p:nvSpPr>
        <p:spPr>
          <a:xfrm>
            <a:off x="1794134" y="1461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２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B63303-C095-4443-A845-F83938FF7F67}"/>
              </a:ext>
            </a:extLst>
          </p:cNvPr>
          <p:cNvSpPr txBox="1"/>
          <p:nvPr/>
        </p:nvSpPr>
        <p:spPr>
          <a:xfrm>
            <a:off x="1588349" y="23040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３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6801A93-A0F6-444B-A0F2-C34453BA6535}"/>
              </a:ext>
            </a:extLst>
          </p:cNvPr>
          <p:cNvSpPr txBox="1"/>
          <p:nvPr/>
        </p:nvSpPr>
        <p:spPr>
          <a:xfrm>
            <a:off x="3961163" y="46025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４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BFB41EB-D819-E64E-BCA6-913880AE7E4A}"/>
              </a:ext>
            </a:extLst>
          </p:cNvPr>
          <p:cNvSpPr txBox="1"/>
          <p:nvPr/>
        </p:nvSpPr>
        <p:spPr>
          <a:xfrm>
            <a:off x="5027607" y="24536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224291009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1400" smtClean="0">
            <a:latin typeface="Noto Sans CJK JP" panose="020B0500000000000000" pitchFamily="34" charset="-128"/>
            <a:ea typeface="Noto Sans CJK JP" panose="020B05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40534</TotalTime>
  <Words>2734</Words>
  <Application>Microsoft Office PowerPoint</Application>
  <PresentationFormat>画面に合わせる (16:9)</PresentationFormat>
  <Paragraphs>524</Paragraphs>
  <Slides>71</Slides>
  <Notes>46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71</vt:i4>
      </vt:variant>
    </vt:vector>
  </HeadingPairs>
  <TitlesOfParts>
    <vt:vector size="87" baseType="lpstr">
      <vt:lpstr>Amazon Ember</vt:lpstr>
      <vt:lpstr>Amazon Ember Regular</vt:lpstr>
      <vt:lpstr>ＭＳ Ｐゴシック</vt:lpstr>
      <vt:lpstr>Noto Sans CJK JP</vt:lpstr>
      <vt:lpstr>Noto Sans JP</vt:lpstr>
      <vt:lpstr>メイリオ</vt:lpstr>
      <vt:lpstr>メイリオ</vt:lpstr>
      <vt:lpstr>Amazon Ember Light</vt:lpstr>
      <vt:lpstr>Arial</vt:lpstr>
      <vt:lpstr>Calibri</vt:lpstr>
      <vt:lpstr>Consolas</vt:lpstr>
      <vt:lpstr>Lucida Console</vt:lpstr>
      <vt:lpstr>Times New Roman</vt:lpstr>
      <vt:lpstr>DeckTemplate-AWS</vt:lpstr>
      <vt:lpstr>1_DeckTemplate-AWS</vt:lpstr>
      <vt:lpstr>2_DeckTemplate-AWS</vt:lpstr>
      <vt:lpstr>PowerPoint プレゼンテーション</vt:lpstr>
      <vt:lpstr>PowerPoint プレゼンテーション</vt:lpstr>
      <vt:lpstr>ハンズオンの手順</vt:lpstr>
      <vt:lpstr>VPC作成</vt:lpstr>
      <vt:lpstr>本ハンズオンで構築する構成図</vt:lpstr>
      <vt:lpstr>ハンズオンはすべて 東京リージョン で実施します</vt:lpstr>
      <vt:lpstr>CloudFormationの実行手順の説明 (1)</vt:lpstr>
      <vt:lpstr>CloudFormationの実行手順の説明 (2)</vt:lpstr>
      <vt:lpstr>作成されたVPCIDの確認 </vt:lpstr>
      <vt:lpstr>ALB作成</vt:lpstr>
      <vt:lpstr>ここまで作る</vt:lpstr>
      <vt:lpstr>ALB用セキュリティグループ作成(1)</vt:lpstr>
      <vt:lpstr>ALB用セキュリティグループ作成(2)</vt:lpstr>
      <vt:lpstr>ALB(Application Load Balancer)作成</vt:lpstr>
      <vt:lpstr>基本設定</vt:lpstr>
      <vt:lpstr>セキュリティ設定(スキップ)</vt:lpstr>
      <vt:lpstr>セキュリティグループ設定</vt:lpstr>
      <vt:lpstr>ルーティング設定</vt:lpstr>
      <vt:lpstr>ターゲットレジスター(スキップ)</vt:lpstr>
      <vt:lpstr>ALB作成</vt:lpstr>
      <vt:lpstr>ALBリスナー削除</vt:lpstr>
      <vt:lpstr>ターゲットグループ削除</vt:lpstr>
      <vt:lpstr>ECSクラスター作成</vt:lpstr>
      <vt:lpstr>ここまで作る</vt:lpstr>
      <vt:lpstr>Fargateクラスター作成(1)</vt:lpstr>
      <vt:lpstr>Fargateクラスター作成(2)</vt:lpstr>
      <vt:lpstr>Fargateクラスターの確認</vt:lpstr>
      <vt:lpstr>Cloud9でのDockerイメージ開発  ECRへのPush</vt:lpstr>
      <vt:lpstr>ここまで作る</vt:lpstr>
      <vt:lpstr>ECRリポジトリ作成</vt:lpstr>
      <vt:lpstr>ECRリポジトリ作成</vt:lpstr>
      <vt:lpstr>ECRリポジトリ作成</vt:lpstr>
      <vt:lpstr>AWS Cloud9環境の構築</vt:lpstr>
      <vt:lpstr>AWS Cloud9環境の構築</vt:lpstr>
      <vt:lpstr>AWS Cloud9環境の構築</vt:lpstr>
      <vt:lpstr>git環境の設定</vt:lpstr>
      <vt:lpstr>Dockerfileの作成</vt:lpstr>
      <vt:lpstr>Dockerfile作成(PHPサンプルアプリ)</vt:lpstr>
      <vt:lpstr>Dockerfile作成(PHPサンプルアプリ)</vt:lpstr>
      <vt:lpstr>Dockerfile作成(PHPサンプルアプリ) – 例</vt:lpstr>
      <vt:lpstr>Dockerイメージ作成 〜 コンテナ起動</vt:lpstr>
      <vt:lpstr>Dockerイメージ作成 〜 コンテナ動作確認と停止</vt:lpstr>
      <vt:lpstr>ECRへのDockerイメージPush</vt:lpstr>
      <vt:lpstr>ECRコンソールでのイメージ確認</vt:lpstr>
      <vt:lpstr>ECSタスク定義・サービス作成</vt:lpstr>
      <vt:lpstr>ここまで作る</vt:lpstr>
      <vt:lpstr>Task Definition, Task, Service, Clusterの関係</vt:lpstr>
      <vt:lpstr>IAMロール設定(1)</vt:lpstr>
      <vt:lpstr>IAMロール設定(2)</vt:lpstr>
      <vt:lpstr>IAMロール設定(3)</vt:lpstr>
      <vt:lpstr>IAMロール設定(4)</vt:lpstr>
      <vt:lpstr>Fargate用タスク定義作成(1)</vt:lpstr>
      <vt:lpstr>タスク定義作成(2)</vt:lpstr>
      <vt:lpstr>タスク定義作成(3)</vt:lpstr>
      <vt:lpstr>タスク定義作成(4)</vt:lpstr>
      <vt:lpstr>タスク定義作成(5)</vt:lpstr>
      <vt:lpstr>Fargate上でのサービス作成(1)</vt:lpstr>
      <vt:lpstr>Fargate上でのサービス作成(2)</vt:lpstr>
      <vt:lpstr>Fargate上でのサービス作成(3)</vt:lpstr>
      <vt:lpstr>Fargate上でのサービス作成(4)</vt:lpstr>
      <vt:lpstr>Fargate上でのサービス作成(5)</vt:lpstr>
      <vt:lpstr>Fargate上でのサービス作成(6)</vt:lpstr>
      <vt:lpstr>Fargate上でのサービス作成(7)</vt:lpstr>
      <vt:lpstr>Fargate上でのサービス作成(8)</vt:lpstr>
      <vt:lpstr>Fargate上でのサービス作成(9)</vt:lpstr>
      <vt:lpstr>Fargate上でのサービス作成(10)</vt:lpstr>
      <vt:lpstr>Fargate上でのサービス作成(11)</vt:lpstr>
      <vt:lpstr>サービス作成(12)</vt:lpstr>
      <vt:lpstr>PowerPoint プレゼンテーション</vt:lpstr>
      <vt:lpstr>作成したリソース削除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Kameda, Harunobu</cp:lastModifiedBy>
  <cp:revision>1280</cp:revision>
  <cp:lastPrinted>2020-05-04T09:26:20Z</cp:lastPrinted>
  <dcterms:created xsi:type="dcterms:W3CDTF">2016-06-17T18:22:10Z</dcterms:created>
  <dcterms:modified xsi:type="dcterms:W3CDTF">2020-09-15T08:21:58Z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